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28"/>
  </p:notesMasterIdLst>
  <p:sldIdLst>
    <p:sldId id="256" r:id="rId3"/>
    <p:sldId id="259" r:id="rId4"/>
    <p:sldId id="298" r:id="rId5"/>
    <p:sldId id="299" r:id="rId6"/>
    <p:sldId id="304" r:id="rId7"/>
    <p:sldId id="305" r:id="rId8"/>
    <p:sldId id="324" r:id="rId9"/>
    <p:sldId id="325" r:id="rId10"/>
    <p:sldId id="326" r:id="rId11"/>
    <p:sldId id="327" r:id="rId12"/>
    <p:sldId id="306" r:id="rId13"/>
    <p:sldId id="308" r:id="rId14"/>
    <p:sldId id="262" r:id="rId15"/>
    <p:sldId id="309" r:id="rId16"/>
    <p:sldId id="311" r:id="rId17"/>
    <p:sldId id="312" r:id="rId18"/>
    <p:sldId id="317" r:id="rId19"/>
    <p:sldId id="313" r:id="rId20"/>
    <p:sldId id="315" r:id="rId21"/>
    <p:sldId id="316" r:id="rId22"/>
    <p:sldId id="318" r:id="rId23"/>
    <p:sldId id="319" r:id="rId24"/>
    <p:sldId id="321" r:id="rId25"/>
    <p:sldId id="322" r:id="rId26"/>
    <p:sldId id="296"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Maven Pro" panose="020B0604020202020204" charset="0"/>
      <p:regular r:id="rId34"/>
      <p:bold r:id="rId35"/>
    </p:embeddedFont>
    <p:embeddedFont>
      <p:font typeface="Proxima Nova" panose="020B0604020202020204" charset="0"/>
      <p:regular r:id="rId36"/>
      <p:bold r:id="rId37"/>
      <p:italic r:id="rId38"/>
      <p:boldItalic r:id="rId39"/>
    </p:embeddedFont>
    <p:embeddedFont>
      <p:font typeface="Proxima Nova Semibold" panose="020B0604020202020204" charset="0"/>
      <p:regular r:id="rId40"/>
      <p:bold r:id="rId41"/>
      <p:boldItalic r:id="rId42"/>
    </p:embeddedFont>
    <p:embeddedFont>
      <p:font typeface="Roboto" panose="02000000000000000000" pitchFamily="2" charset="0"/>
      <p:regular r:id="rId43"/>
      <p:bold r:id="rId44"/>
      <p:italic r:id="rId45"/>
      <p:boldItalic r:id="rId46"/>
    </p:embeddedFont>
    <p:embeddedFont>
      <p:font typeface="Roboto Medium" panose="02000000000000000000" pitchFamily="2" charset="0"/>
      <p:regular r:id="rId47"/>
      <p:italic r:id="rId48"/>
    </p:embeddedFont>
    <p:embeddedFont>
      <p:font typeface="Share Tech"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ADFC"/>
    <a:srgbClr val="2F58CD"/>
    <a:srgbClr val="CB1C8D"/>
    <a:srgbClr val="E966A0"/>
    <a:srgbClr val="5C469C"/>
    <a:srgbClr val="F45050"/>
    <a:srgbClr val="F9D949"/>
    <a:srgbClr val="E898AC"/>
    <a:srgbClr val="00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7AB8D6-E4BB-4DE0-85CC-F020A19DB058}">
  <a:tblStyle styleId="{0C7AB8D6-E4BB-4DE0-85CC-F020A19DB0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14" d="100"/>
          <a:sy n="114" d="100"/>
        </p:scale>
        <p:origin x="75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9"/>
        <p:cNvGrpSpPr/>
        <p:nvPr/>
      </p:nvGrpSpPr>
      <p:grpSpPr>
        <a:xfrm>
          <a:off x="0" y="0"/>
          <a:ext cx="0" cy="0"/>
          <a:chOff x="0" y="0"/>
          <a:chExt cx="0" cy="0"/>
        </a:xfrm>
      </p:grpSpPr>
      <p:sp>
        <p:nvSpPr>
          <p:cNvPr id="13790" name="Google Shape;13790;g70e1a7781e_1_25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1" name="Google Shape;13791;g70e1a7781e_1_25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67" r:id="rId6"/>
    <p:sldLayoutId id="21474836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sv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355784" y="1362747"/>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t>Socioeconomics and Cancer Mortality Rates in US Counties</a:t>
            </a:r>
            <a:endParaRPr sz="4400"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3AE3F3C7-1EE7-D08E-8B2D-30AFD561FC16}"/>
              </a:ext>
            </a:extLst>
          </p:cNvPr>
          <p:cNvSpPr/>
          <p:nvPr/>
        </p:nvSpPr>
        <p:spPr>
          <a:xfrm>
            <a:off x="6240780" y="0"/>
            <a:ext cx="3112640" cy="5143500"/>
          </a:xfrm>
          <a:prstGeom prst="parallelogram">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i="1" u="none" strike="noStrike" baseline="0" dirty="0">
              <a:solidFill>
                <a:schemeClr val="bg2"/>
              </a:solidFill>
              <a:latin typeface="Roboto" panose="02000000000000000000" pitchFamily="2" charset="0"/>
              <a:ea typeface="Roboto" panose="02000000000000000000" pitchFamily="2" charset="0"/>
            </a:endParaRPr>
          </a:p>
          <a:p>
            <a:pPr algn="ctr"/>
            <a:r>
              <a:rPr lang="en-US" sz="1800" b="1" i="1" u="none" strike="noStrike" baseline="0" dirty="0">
                <a:solidFill>
                  <a:schemeClr val="bg2"/>
                </a:solidFill>
                <a:latin typeface="Roboto" panose="02000000000000000000" pitchFamily="2" charset="0"/>
                <a:ea typeface="Roboto" panose="02000000000000000000" pitchFamily="2" charset="0"/>
              </a:rPr>
              <a:t>Assessing the multivariable regression</a:t>
            </a:r>
            <a:endParaRPr lang="en-US" dirty="0">
              <a:solidFill>
                <a:schemeClr val="bg2"/>
              </a:solidFill>
              <a:latin typeface="Roboto" panose="02000000000000000000" pitchFamily="2" charset="0"/>
              <a:ea typeface="Roboto" panose="02000000000000000000" pitchFamily="2" charset="0"/>
            </a:endParaRPr>
          </a:p>
        </p:txBody>
      </p:sp>
      <p:sp>
        <p:nvSpPr>
          <p:cNvPr id="8" name="Parallelogram 7">
            <a:extLst>
              <a:ext uri="{FF2B5EF4-FFF2-40B4-BE49-F238E27FC236}">
                <a16:creationId xmlns:a16="http://schemas.microsoft.com/office/drawing/2014/main" id="{22869543-FC14-A56A-C651-8E3EB3549FB9}"/>
              </a:ext>
            </a:extLst>
          </p:cNvPr>
          <p:cNvSpPr/>
          <p:nvPr/>
        </p:nvSpPr>
        <p:spPr>
          <a:xfrm>
            <a:off x="3759017" y="0"/>
            <a:ext cx="3412901" cy="5143500"/>
          </a:xfrm>
          <a:prstGeom prst="parallelogram">
            <a:avLst/>
          </a:prstGeom>
          <a:solidFill>
            <a:srgbClr val="D4AD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Hypothesis Testing</a:t>
            </a:r>
            <a:endParaRPr lang="en-US" dirty="0">
              <a:solidFill>
                <a:schemeClr val="bg2"/>
              </a:solidFill>
              <a:latin typeface="Roboto" panose="02000000000000000000" pitchFamily="2" charset="0"/>
              <a:ea typeface="Roboto" panose="02000000000000000000" pitchFamily="2" charset="0"/>
            </a:endParaRPr>
          </a:p>
        </p:txBody>
      </p:sp>
      <p:sp>
        <p:nvSpPr>
          <p:cNvPr id="7" name="Parallelogram 6">
            <a:extLst>
              <a:ext uri="{FF2B5EF4-FFF2-40B4-BE49-F238E27FC236}">
                <a16:creationId xmlns:a16="http://schemas.microsoft.com/office/drawing/2014/main" id="{936F81A5-0D76-8FF5-425C-BE7CDB233370}"/>
              </a:ext>
            </a:extLst>
          </p:cNvPr>
          <p:cNvSpPr/>
          <p:nvPr/>
        </p:nvSpPr>
        <p:spPr>
          <a:xfrm>
            <a:off x="1352203" y="0"/>
            <a:ext cx="3603657" cy="5143500"/>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Multivariable Regression</a:t>
            </a:r>
            <a:endParaRPr lang="en-US" dirty="0">
              <a:solidFill>
                <a:schemeClr val="bg2"/>
              </a:solidFill>
              <a:latin typeface="Roboto" panose="02000000000000000000" pitchFamily="2" charset="0"/>
              <a:ea typeface="Roboto" panose="02000000000000000000" pitchFamily="2" charset="0"/>
            </a:endParaRPr>
          </a:p>
        </p:txBody>
      </p:sp>
      <p:sp>
        <p:nvSpPr>
          <p:cNvPr id="9" name="Parallelogram 8">
            <a:extLst>
              <a:ext uri="{FF2B5EF4-FFF2-40B4-BE49-F238E27FC236}">
                <a16:creationId xmlns:a16="http://schemas.microsoft.com/office/drawing/2014/main" id="{3094593E-4926-E44B-9490-2A60F3EAF335}"/>
              </a:ext>
            </a:extLst>
          </p:cNvPr>
          <p:cNvSpPr/>
          <p:nvPr/>
        </p:nvSpPr>
        <p:spPr>
          <a:xfrm>
            <a:off x="-329201" y="0"/>
            <a:ext cx="2942862" cy="5143500"/>
          </a:xfrm>
          <a:prstGeom prst="parallelogram">
            <a:avLst/>
          </a:prstGeom>
          <a:solidFill>
            <a:srgbClr val="0028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Roboto" panose="02000000000000000000" pitchFamily="2" charset="0"/>
                <a:ea typeface="Roboto" panose="02000000000000000000" pitchFamily="2" charset="0"/>
              </a:rPr>
              <a:t>Methods</a:t>
            </a:r>
            <a:endParaRPr lang="en-US" dirty="0">
              <a:solidFill>
                <a:schemeClr val="bg1"/>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7DF13871-0719-DFF4-D883-D74B16D14D9C}"/>
              </a:ext>
            </a:extLst>
          </p:cNvPr>
          <p:cNvPicPr>
            <a:picLocks noChangeAspect="1"/>
          </p:cNvPicPr>
          <p:nvPr/>
        </p:nvPicPr>
        <p:blipFill>
          <a:blip r:embed="rId2"/>
          <a:stretch>
            <a:fillRect/>
          </a:stretch>
        </p:blipFill>
        <p:spPr>
          <a:xfrm rot="3414644">
            <a:off x="-1007303" y="5760660"/>
            <a:ext cx="1713313" cy="1713313"/>
          </a:xfrm>
          <a:prstGeom prst="rect">
            <a:avLst/>
          </a:prstGeom>
        </p:spPr>
      </p:pic>
      <p:pic>
        <p:nvPicPr>
          <p:cNvPr id="3" name="Picture 2">
            <a:extLst>
              <a:ext uri="{FF2B5EF4-FFF2-40B4-BE49-F238E27FC236}">
                <a16:creationId xmlns:a16="http://schemas.microsoft.com/office/drawing/2014/main" id="{C6819273-57AF-CEFD-DE30-8D8E56054282}"/>
              </a:ext>
            </a:extLst>
          </p:cNvPr>
          <p:cNvPicPr>
            <a:picLocks noChangeAspect="1"/>
          </p:cNvPicPr>
          <p:nvPr/>
        </p:nvPicPr>
        <p:blipFill>
          <a:blip r:embed="rId2"/>
          <a:stretch>
            <a:fillRect/>
          </a:stretch>
        </p:blipFill>
        <p:spPr>
          <a:xfrm rot="16356943">
            <a:off x="8667268" y="-2783317"/>
            <a:ext cx="1713313" cy="1713313"/>
          </a:xfrm>
          <a:prstGeom prst="rect">
            <a:avLst/>
          </a:prstGeom>
        </p:spPr>
      </p:pic>
    </p:spTree>
    <p:extLst>
      <p:ext uri="{BB962C8B-B14F-4D97-AF65-F5344CB8AC3E}">
        <p14:creationId xmlns:p14="http://schemas.microsoft.com/office/powerpoint/2010/main" val="1513584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5B6D93-3CBD-9343-176E-401A6603750B}"/>
              </a:ext>
            </a:extLst>
          </p:cNvPr>
          <p:cNvSpPr>
            <a:spLocks noGrp="1"/>
          </p:cNvSpPr>
          <p:nvPr>
            <p:ph type="body" idx="1"/>
          </p:nvPr>
        </p:nvSpPr>
        <p:spPr>
          <a:xfrm>
            <a:off x="700244" y="1894272"/>
            <a:ext cx="8018390" cy="1809304"/>
          </a:xfrm>
        </p:spPr>
        <p:txBody>
          <a:bodyPr/>
          <a:lstStyle/>
          <a:p>
            <a:pPr marL="152400" indent="0">
              <a:buNone/>
            </a:pPr>
            <a:r>
              <a:rPr lang="en-US" sz="1800" dirty="0"/>
              <a:t>Exploring the data helped us to identify the nature of attributes in a dataset. The exploration revealed that there are only two categorical variables, which are the city and district from which the data was collected. </a:t>
            </a:r>
          </a:p>
        </p:txBody>
      </p:sp>
      <p:sp>
        <p:nvSpPr>
          <p:cNvPr id="3" name="Title 2">
            <a:extLst>
              <a:ext uri="{FF2B5EF4-FFF2-40B4-BE49-F238E27FC236}">
                <a16:creationId xmlns:a16="http://schemas.microsoft.com/office/drawing/2014/main" id="{22F1E888-8EB4-7B26-E3EC-6C9944C93C87}"/>
              </a:ext>
            </a:extLst>
          </p:cNvPr>
          <p:cNvSpPr>
            <a:spLocks noGrp="1"/>
          </p:cNvSpPr>
          <p:nvPr>
            <p:ph type="ctrTitle"/>
          </p:nvPr>
        </p:nvSpPr>
        <p:spPr>
          <a:xfrm>
            <a:off x="838030" y="1060269"/>
            <a:ext cx="4727700" cy="577800"/>
          </a:xfrm>
        </p:spPr>
        <p:txBody>
          <a:bodyPr/>
          <a:lstStyle/>
          <a:p>
            <a:r>
              <a:rPr lang="en-US" dirty="0"/>
              <a:t>Exploring the dataset</a:t>
            </a:r>
          </a:p>
        </p:txBody>
      </p:sp>
      <p:cxnSp>
        <p:nvCxnSpPr>
          <p:cNvPr id="5" name="Straight Connector 4">
            <a:extLst>
              <a:ext uri="{FF2B5EF4-FFF2-40B4-BE49-F238E27FC236}">
                <a16:creationId xmlns:a16="http://schemas.microsoft.com/office/drawing/2014/main" id="{0B210852-6B73-8395-7DA4-6D3EC4A74251}"/>
              </a:ext>
            </a:extLst>
          </p:cNvPr>
          <p:cNvCxnSpPr/>
          <p:nvPr/>
        </p:nvCxnSpPr>
        <p:spPr>
          <a:xfrm>
            <a:off x="920663" y="1766170"/>
            <a:ext cx="41273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0726844-ADE3-AF8F-3A22-424825B359AA}"/>
              </a:ext>
            </a:extLst>
          </p:cNvPr>
          <p:cNvPicPr>
            <a:picLocks noChangeAspect="1"/>
          </p:cNvPicPr>
          <p:nvPr/>
        </p:nvPicPr>
        <p:blipFill>
          <a:blip r:embed="rId2"/>
          <a:stretch>
            <a:fillRect/>
          </a:stretch>
        </p:blipFill>
        <p:spPr>
          <a:xfrm rot="16356943">
            <a:off x="8287344" y="4148192"/>
            <a:ext cx="1713313" cy="1713313"/>
          </a:xfrm>
          <a:prstGeom prst="rect">
            <a:avLst/>
          </a:prstGeom>
        </p:spPr>
      </p:pic>
    </p:spTree>
    <p:extLst>
      <p:ext uri="{BB962C8B-B14F-4D97-AF65-F5344CB8AC3E}">
        <p14:creationId xmlns:p14="http://schemas.microsoft.com/office/powerpoint/2010/main" val="92916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D39422-056D-F4F7-221A-4F4D13F6E2A4}"/>
              </a:ext>
            </a:extLst>
          </p:cNvPr>
          <p:cNvSpPr txBox="1"/>
          <p:nvPr/>
        </p:nvSpPr>
        <p:spPr>
          <a:xfrm>
            <a:off x="432148" y="640183"/>
            <a:ext cx="8511435" cy="830997"/>
          </a:xfrm>
          <a:prstGeom prst="rect">
            <a:avLst/>
          </a:prstGeom>
          <a:noFill/>
        </p:spPr>
        <p:txBody>
          <a:bodyPr wrap="square">
            <a:spAutoFit/>
          </a:bodyPr>
          <a:lstStyle/>
          <a:p>
            <a:pPr marL="114300" marR="0" lvl="0" indent="0" algn="l" defTabSz="914400" rtl="0" eaLnBrk="1" fontAlgn="auto" latinLnBrk="0" hangingPunct="1">
              <a:lnSpc>
                <a:spcPct val="100000"/>
              </a:lnSpc>
              <a:spcBef>
                <a:spcPts val="0"/>
              </a:spcBef>
              <a:spcAft>
                <a:spcPts val="0"/>
              </a:spcAft>
              <a:buClr>
                <a:srgbClr val="FFFFFF"/>
              </a:buClr>
              <a:buSzPts val="1800"/>
              <a:buFont typeface="Maven Pro"/>
              <a:buNone/>
              <a:tabLst/>
              <a:defRPr/>
            </a:pPr>
            <a:r>
              <a:rPr kumimoji="0" lang="en-US" sz="1600" b="0" i="0" u="none" strike="noStrike" kern="0" cap="none" spc="0" normalizeH="0" baseline="0" noProof="0" dirty="0">
                <a:ln>
                  <a:noFill/>
                </a:ln>
                <a:solidFill>
                  <a:srgbClr val="FFFFFF"/>
                </a:solidFill>
                <a:effectLst/>
                <a:uLnTx/>
                <a:uFillTx/>
                <a:latin typeface="Maven Pro"/>
                <a:sym typeface="Maven Pro"/>
              </a:rPr>
              <a:t>We notice from the two following figures that in most counties, the actual death rate is way lower than the predicted one, except for a few counties such as Kansas and New Jersey</a:t>
            </a:r>
            <a:r>
              <a:rPr lang="en-US" sz="1600" dirty="0">
                <a:solidFill>
                  <a:srgbClr val="FFFFFF"/>
                </a:solidFill>
                <a:latin typeface="Maven Pro"/>
                <a:sym typeface="Maven Pro"/>
              </a:rPr>
              <a:t>, New York, Louisiana, Connecticut, Maine, etc.</a:t>
            </a:r>
            <a:endParaRPr kumimoji="0" lang="en-US" sz="1600" b="0" i="0" u="none" strike="noStrike" kern="0" cap="none" spc="0" normalizeH="0" baseline="0" noProof="0" dirty="0">
              <a:ln>
                <a:noFill/>
              </a:ln>
              <a:solidFill>
                <a:srgbClr val="FFFFFF"/>
              </a:solidFill>
              <a:effectLst/>
              <a:uLnTx/>
              <a:uFillTx/>
              <a:latin typeface="Maven Pro"/>
              <a:sym typeface="Maven Pro"/>
            </a:endParaRPr>
          </a:p>
        </p:txBody>
      </p:sp>
      <p:pic>
        <p:nvPicPr>
          <p:cNvPr id="7" name="Picture 6">
            <a:extLst>
              <a:ext uri="{FF2B5EF4-FFF2-40B4-BE49-F238E27FC236}">
                <a16:creationId xmlns:a16="http://schemas.microsoft.com/office/drawing/2014/main" id="{9FB63D2E-9097-707A-DA40-08DBF31556D9}"/>
              </a:ext>
            </a:extLst>
          </p:cNvPr>
          <p:cNvPicPr>
            <a:picLocks noChangeAspect="1"/>
          </p:cNvPicPr>
          <p:nvPr/>
        </p:nvPicPr>
        <p:blipFill>
          <a:blip r:embed="rId2"/>
          <a:stretch>
            <a:fillRect/>
          </a:stretch>
        </p:blipFill>
        <p:spPr>
          <a:xfrm>
            <a:off x="1373234" y="1741116"/>
            <a:ext cx="2790650" cy="24782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56813310-553D-1418-56F5-2E152F174416}"/>
              </a:ext>
            </a:extLst>
          </p:cNvPr>
          <p:cNvPicPr>
            <a:picLocks noChangeAspect="1"/>
          </p:cNvPicPr>
          <p:nvPr/>
        </p:nvPicPr>
        <p:blipFill>
          <a:blip r:embed="rId3"/>
          <a:stretch>
            <a:fillRect/>
          </a:stretch>
        </p:blipFill>
        <p:spPr>
          <a:xfrm rot="16356943">
            <a:off x="8680148" y="3518580"/>
            <a:ext cx="1713313" cy="1713313"/>
          </a:xfrm>
          <a:prstGeom prst="rect">
            <a:avLst/>
          </a:prstGeom>
        </p:spPr>
      </p:pic>
      <p:pic>
        <p:nvPicPr>
          <p:cNvPr id="11" name="Picture 10">
            <a:extLst>
              <a:ext uri="{FF2B5EF4-FFF2-40B4-BE49-F238E27FC236}">
                <a16:creationId xmlns:a16="http://schemas.microsoft.com/office/drawing/2014/main" id="{80B9FD17-D5DE-F1E7-E162-5B2E41104894}"/>
              </a:ext>
            </a:extLst>
          </p:cNvPr>
          <p:cNvPicPr>
            <a:picLocks noChangeAspect="1"/>
          </p:cNvPicPr>
          <p:nvPr/>
        </p:nvPicPr>
        <p:blipFill>
          <a:blip r:embed="rId3"/>
          <a:stretch>
            <a:fillRect/>
          </a:stretch>
        </p:blipFill>
        <p:spPr>
          <a:xfrm rot="6353650">
            <a:off x="-856657" y="4219994"/>
            <a:ext cx="1713313" cy="1713313"/>
          </a:xfrm>
          <a:prstGeom prst="rect">
            <a:avLst/>
          </a:prstGeom>
        </p:spPr>
      </p:pic>
      <p:pic>
        <p:nvPicPr>
          <p:cNvPr id="5" name="Picture 4">
            <a:extLst>
              <a:ext uri="{FF2B5EF4-FFF2-40B4-BE49-F238E27FC236}">
                <a16:creationId xmlns:a16="http://schemas.microsoft.com/office/drawing/2014/main" id="{B8BC29BD-924B-EE01-A83C-4E870790CF4C}"/>
              </a:ext>
            </a:extLst>
          </p:cNvPr>
          <p:cNvPicPr>
            <a:picLocks noChangeAspect="1"/>
          </p:cNvPicPr>
          <p:nvPr/>
        </p:nvPicPr>
        <p:blipFill>
          <a:blip r:embed="rId4"/>
          <a:stretch>
            <a:fillRect/>
          </a:stretch>
        </p:blipFill>
        <p:spPr>
          <a:xfrm>
            <a:off x="5168857" y="1741116"/>
            <a:ext cx="2790650" cy="24782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81797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1"/>
          <p:cNvSpPr txBox="1">
            <a:spLocks noGrp="1"/>
          </p:cNvSpPr>
          <p:nvPr>
            <p:ph type="ctrTitle"/>
          </p:nvPr>
        </p:nvSpPr>
        <p:spPr>
          <a:xfrm>
            <a:off x="374568" y="417938"/>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Cleaning</a:t>
            </a:r>
          </a:p>
        </p:txBody>
      </p:sp>
      <p:pic>
        <p:nvPicPr>
          <p:cNvPr id="3" name="Picture 2">
            <a:extLst>
              <a:ext uri="{FF2B5EF4-FFF2-40B4-BE49-F238E27FC236}">
                <a16:creationId xmlns:a16="http://schemas.microsoft.com/office/drawing/2014/main" id="{E1BC83A8-27EB-2180-A2A1-6EE49F0A948B}"/>
              </a:ext>
            </a:extLst>
          </p:cNvPr>
          <p:cNvPicPr>
            <a:picLocks noChangeAspect="1"/>
          </p:cNvPicPr>
          <p:nvPr/>
        </p:nvPicPr>
        <p:blipFill>
          <a:blip r:embed="rId3"/>
          <a:stretch>
            <a:fillRect/>
          </a:stretch>
        </p:blipFill>
        <p:spPr>
          <a:xfrm>
            <a:off x="388527" y="1205198"/>
            <a:ext cx="2385667" cy="1157090"/>
          </a:xfrm>
          <a:prstGeom prst="rect">
            <a:avLst/>
          </a:prstGeom>
        </p:spPr>
      </p:pic>
      <p:sp>
        <p:nvSpPr>
          <p:cNvPr id="4" name="Google Shape;1771;p52">
            <a:extLst>
              <a:ext uri="{FF2B5EF4-FFF2-40B4-BE49-F238E27FC236}">
                <a16:creationId xmlns:a16="http://schemas.microsoft.com/office/drawing/2014/main" id="{1641C907-146C-4A8C-0FA1-2F4824C7097A}"/>
              </a:ext>
            </a:extLst>
          </p:cNvPr>
          <p:cNvSpPr/>
          <p:nvPr/>
        </p:nvSpPr>
        <p:spPr>
          <a:xfrm>
            <a:off x="2894176" y="1696993"/>
            <a:ext cx="390675" cy="29384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Straight Connector 5">
            <a:extLst>
              <a:ext uri="{FF2B5EF4-FFF2-40B4-BE49-F238E27FC236}">
                <a16:creationId xmlns:a16="http://schemas.microsoft.com/office/drawing/2014/main" id="{53605997-2CBB-3E64-60EF-6A33469D6C83}"/>
              </a:ext>
            </a:extLst>
          </p:cNvPr>
          <p:cNvCxnSpPr>
            <a:cxnSpLocks/>
            <a:endCxn id="658" idx="2"/>
          </p:cNvCxnSpPr>
          <p:nvPr/>
        </p:nvCxnSpPr>
        <p:spPr>
          <a:xfrm>
            <a:off x="374568" y="995738"/>
            <a:ext cx="2363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A5F6DFE-BB7D-32E4-D1C8-4BFFA2A2AD09}"/>
              </a:ext>
            </a:extLst>
          </p:cNvPr>
          <p:cNvSpPr txBox="1"/>
          <p:nvPr/>
        </p:nvSpPr>
        <p:spPr>
          <a:xfrm>
            <a:off x="481350" y="2362288"/>
            <a:ext cx="2412826" cy="230832"/>
          </a:xfrm>
          <a:prstGeom prst="rect">
            <a:avLst/>
          </a:prstGeom>
          <a:noFill/>
        </p:spPr>
        <p:txBody>
          <a:bodyPr wrap="square">
            <a:spAutoFit/>
          </a:bodyPr>
          <a:lstStyle/>
          <a:p>
            <a:r>
              <a:rPr lang="en-US" sz="900" dirty="0">
                <a:solidFill>
                  <a:schemeClr val="bg1"/>
                </a:solidFill>
                <a:latin typeface="Roboto" panose="02000000000000000000" pitchFamily="2" charset="0"/>
                <a:ea typeface="Roboto" panose="02000000000000000000" pitchFamily="2" charset="0"/>
              </a:rPr>
              <a:t>The three attributes with null values</a:t>
            </a:r>
          </a:p>
        </p:txBody>
      </p:sp>
      <p:pic>
        <p:nvPicPr>
          <p:cNvPr id="11" name="Picture 10">
            <a:extLst>
              <a:ext uri="{FF2B5EF4-FFF2-40B4-BE49-F238E27FC236}">
                <a16:creationId xmlns:a16="http://schemas.microsoft.com/office/drawing/2014/main" id="{16F08564-DEA1-EBC8-7949-2F182466FDDD}"/>
              </a:ext>
            </a:extLst>
          </p:cNvPr>
          <p:cNvPicPr>
            <a:picLocks noChangeAspect="1"/>
          </p:cNvPicPr>
          <p:nvPr/>
        </p:nvPicPr>
        <p:blipFill>
          <a:blip r:embed="rId4"/>
          <a:stretch>
            <a:fillRect/>
          </a:stretch>
        </p:blipFill>
        <p:spPr>
          <a:xfrm>
            <a:off x="3458168" y="1161939"/>
            <a:ext cx="2386222" cy="1202499"/>
          </a:xfrm>
          <a:prstGeom prst="rect">
            <a:avLst/>
          </a:prstGeom>
        </p:spPr>
      </p:pic>
      <p:sp>
        <p:nvSpPr>
          <p:cNvPr id="13" name="TextBox 12">
            <a:extLst>
              <a:ext uri="{FF2B5EF4-FFF2-40B4-BE49-F238E27FC236}">
                <a16:creationId xmlns:a16="http://schemas.microsoft.com/office/drawing/2014/main" id="{6EA46EB3-62C5-AE96-B5E8-E5351D798243}"/>
              </a:ext>
            </a:extLst>
          </p:cNvPr>
          <p:cNvSpPr txBox="1"/>
          <p:nvPr/>
        </p:nvSpPr>
        <p:spPr>
          <a:xfrm>
            <a:off x="3726701" y="2363420"/>
            <a:ext cx="1849155" cy="246221"/>
          </a:xfrm>
          <a:prstGeom prst="rect">
            <a:avLst/>
          </a:prstGeom>
          <a:noFill/>
        </p:spPr>
        <p:txBody>
          <a:bodyPr wrap="square">
            <a:spAutoFit/>
          </a:bodyPr>
          <a:lstStyle/>
          <a:p>
            <a:r>
              <a:rPr lang="en-US" sz="1000" dirty="0">
                <a:solidFill>
                  <a:schemeClr val="bg1"/>
                </a:solidFill>
                <a:latin typeface="Roboto" panose="02000000000000000000" pitchFamily="2" charset="0"/>
                <a:ea typeface="Roboto" panose="02000000000000000000" pitchFamily="2" charset="0"/>
              </a:rPr>
              <a:t>Filling null values with zeroes</a:t>
            </a:r>
          </a:p>
        </p:txBody>
      </p:sp>
      <p:sp>
        <p:nvSpPr>
          <p:cNvPr id="15" name="TextBox 14">
            <a:extLst>
              <a:ext uri="{FF2B5EF4-FFF2-40B4-BE49-F238E27FC236}">
                <a16:creationId xmlns:a16="http://schemas.microsoft.com/office/drawing/2014/main" id="{6E86CE28-89F7-3AB5-9D87-4F4ACF9796D7}"/>
              </a:ext>
            </a:extLst>
          </p:cNvPr>
          <p:cNvSpPr txBox="1"/>
          <p:nvPr/>
        </p:nvSpPr>
        <p:spPr>
          <a:xfrm>
            <a:off x="6863490" y="2346584"/>
            <a:ext cx="1688516"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FFFFFF"/>
                </a:solidFill>
                <a:latin typeface="Roboto" panose="02000000000000000000" pitchFamily="2" charset="0"/>
                <a:ea typeface="Roboto" panose="02000000000000000000" pitchFamily="2" charset="0"/>
              </a:rPr>
              <a:t>A</a:t>
            </a:r>
            <a:r>
              <a:rPr kumimoji="0" lang="en-US" sz="10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Arial"/>
                <a:sym typeface="Arial"/>
              </a:rPr>
              <a:t>fter</a:t>
            </a:r>
            <a:r>
              <a:rPr kumimoji="0" lang="en-US" sz="1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Arial"/>
              </a:rPr>
              <a:t> dropping null values</a:t>
            </a:r>
          </a:p>
        </p:txBody>
      </p:sp>
      <p:sp>
        <p:nvSpPr>
          <p:cNvPr id="17" name="TextBox 16">
            <a:extLst>
              <a:ext uri="{FF2B5EF4-FFF2-40B4-BE49-F238E27FC236}">
                <a16:creationId xmlns:a16="http://schemas.microsoft.com/office/drawing/2014/main" id="{63D925B7-04E1-836C-FABE-4F551A0C193F}"/>
              </a:ext>
            </a:extLst>
          </p:cNvPr>
          <p:cNvSpPr txBox="1"/>
          <p:nvPr/>
        </p:nvSpPr>
        <p:spPr>
          <a:xfrm>
            <a:off x="6470585" y="4568358"/>
            <a:ext cx="464402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FFFFFF"/>
                </a:solidFill>
                <a:latin typeface="Roboto" panose="02000000000000000000" pitchFamily="2" charset="0"/>
                <a:ea typeface="Roboto" panose="02000000000000000000" pitchFamily="2" charset="0"/>
              </a:rPr>
              <a:t>A</a:t>
            </a:r>
            <a:r>
              <a:rPr kumimoji="0" lang="en-US" sz="10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Arial"/>
                <a:sym typeface="Arial"/>
              </a:rPr>
              <a:t>fter</a:t>
            </a:r>
            <a:r>
              <a:rPr kumimoji="0" lang="en-US" sz="1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Arial"/>
              </a:rPr>
              <a:t> filling values with each column mean</a:t>
            </a:r>
          </a:p>
        </p:txBody>
      </p:sp>
      <p:sp>
        <p:nvSpPr>
          <p:cNvPr id="19" name="TextBox 18">
            <a:extLst>
              <a:ext uri="{FF2B5EF4-FFF2-40B4-BE49-F238E27FC236}">
                <a16:creationId xmlns:a16="http://schemas.microsoft.com/office/drawing/2014/main" id="{F4275DF9-6AC7-BCA6-B919-97D313645778}"/>
              </a:ext>
            </a:extLst>
          </p:cNvPr>
          <p:cNvSpPr txBox="1"/>
          <p:nvPr/>
        </p:nvSpPr>
        <p:spPr>
          <a:xfrm>
            <a:off x="3221753" y="4606916"/>
            <a:ext cx="2176546"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FFFFFF"/>
                </a:solidFill>
                <a:latin typeface="Roboto" panose="02000000000000000000" pitchFamily="2" charset="0"/>
                <a:ea typeface="Roboto" panose="02000000000000000000" pitchFamily="2" charset="0"/>
              </a:rPr>
              <a:t>A</a:t>
            </a:r>
            <a:r>
              <a:rPr kumimoji="0" lang="en-US" sz="10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Arial"/>
                <a:sym typeface="Arial"/>
              </a:rPr>
              <a:t>fter</a:t>
            </a:r>
            <a:r>
              <a:rPr kumimoji="0" lang="en-US" sz="1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Arial"/>
              </a:rPr>
              <a:t> using the forward fill method</a:t>
            </a:r>
          </a:p>
        </p:txBody>
      </p:sp>
      <p:sp>
        <p:nvSpPr>
          <p:cNvPr id="21" name="Google Shape;1771;p52">
            <a:extLst>
              <a:ext uri="{FF2B5EF4-FFF2-40B4-BE49-F238E27FC236}">
                <a16:creationId xmlns:a16="http://schemas.microsoft.com/office/drawing/2014/main" id="{55A345C5-94D9-7046-3CFF-FBE08C53D6FC}"/>
              </a:ext>
            </a:extLst>
          </p:cNvPr>
          <p:cNvSpPr/>
          <p:nvPr/>
        </p:nvSpPr>
        <p:spPr>
          <a:xfrm>
            <a:off x="5964372" y="1656877"/>
            <a:ext cx="390675" cy="29384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Picture 22">
            <a:extLst>
              <a:ext uri="{FF2B5EF4-FFF2-40B4-BE49-F238E27FC236}">
                <a16:creationId xmlns:a16="http://schemas.microsoft.com/office/drawing/2014/main" id="{5A41FAE5-C7B9-2DA7-A4F7-F797D5DBBB0A}"/>
              </a:ext>
            </a:extLst>
          </p:cNvPr>
          <p:cNvPicPr>
            <a:picLocks noChangeAspect="1"/>
          </p:cNvPicPr>
          <p:nvPr/>
        </p:nvPicPr>
        <p:blipFill>
          <a:blip r:embed="rId5"/>
          <a:stretch>
            <a:fillRect/>
          </a:stretch>
        </p:blipFill>
        <p:spPr>
          <a:xfrm>
            <a:off x="6538446" y="3341580"/>
            <a:ext cx="2358769" cy="1140269"/>
          </a:xfrm>
          <a:prstGeom prst="rect">
            <a:avLst/>
          </a:prstGeom>
        </p:spPr>
      </p:pic>
      <p:pic>
        <p:nvPicPr>
          <p:cNvPr id="25" name="Picture 24">
            <a:extLst>
              <a:ext uri="{FF2B5EF4-FFF2-40B4-BE49-F238E27FC236}">
                <a16:creationId xmlns:a16="http://schemas.microsoft.com/office/drawing/2014/main" id="{AB5A4E3A-EB2F-F6BA-6CD3-77452C05B36E}"/>
              </a:ext>
            </a:extLst>
          </p:cNvPr>
          <p:cNvPicPr>
            <a:picLocks noChangeAspect="1"/>
          </p:cNvPicPr>
          <p:nvPr/>
        </p:nvPicPr>
        <p:blipFill>
          <a:blip r:embed="rId6"/>
          <a:stretch>
            <a:fillRect/>
          </a:stretch>
        </p:blipFill>
        <p:spPr>
          <a:xfrm>
            <a:off x="6528364" y="1145494"/>
            <a:ext cx="2358769" cy="1150677"/>
          </a:xfrm>
          <a:prstGeom prst="rect">
            <a:avLst/>
          </a:prstGeom>
        </p:spPr>
      </p:pic>
      <p:sp>
        <p:nvSpPr>
          <p:cNvPr id="26" name="Google Shape;1771;p52">
            <a:extLst>
              <a:ext uri="{FF2B5EF4-FFF2-40B4-BE49-F238E27FC236}">
                <a16:creationId xmlns:a16="http://schemas.microsoft.com/office/drawing/2014/main" id="{3B9EBCE0-627B-DEC0-FB55-4B62202A92C2}"/>
              </a:ext>
            </a:extLst>
          </p:cNvPr>
          <p:cNvSpPr/>
          <p:nvPr/>
        </p:nvSpPr>
        <p:spPr>
          <a:xfrm rot="5400000">
            <a:off x="7512410" y="2825795"/>
            <a:ext cx="390675" cy="29384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71;p52">
            <a:extLst>
              <a:ext uri="{FF2B5EF4-FFF2-40B4-BE49-F238E27FC236}">
                <a16:creationId xmlns:a16="http://schemas.microsoft.com/office/drawing/2014/main" id="{0C720305-F1DF-B55D-7489-DCBD10373600}"/>
              </a:ext>
            </a:extLst>
          </p:cNvPr>
          <p:cNvSpPr/>
          <p:nvPr/>
        </p:nvSpPr>
        <p:spPr>
          <a:xfrm rot="10800000">
            <a:off x="5780430" y="3783713"/>
            <a:ext cx="390675" cy="29384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roup 682">
            <a:extLst>
              <a:ext uri="{FF2B5EF4-FFF2-40B4-BE49-F238E27FC236}">
                <a16:creationId xmlns:a16="http://schemas.microsoft.com/office/drawing/2014/main" id="{A7B3FF2B-711A-612B-CF25-174AFD77C09B}"/>
              </a:ext>
            </a:extLst>
          </p:cNvPr>
          <p:cNvGrpSpPr/>
          <p:nvPr/>
        </p:nvGrpSpPr>
        <p:grpSpPr>
          <a:xfrm>
            <a:off x="2990272" y="3227735"/>
            <a:ext cx="2639509" cy="1367956"/>
            <a:chOff x="3204881" y="3192321"/>
            <a:chExt cx="2639509" cy="1367956"/>
          </a:xfrm>
        </p:grpSpPr>
        <p:pic>
          <p:nvPicPr>
            <p:cNvPr id="29" name="Picture 28">
              <a:extLst>
                <a:ext uri="{FF2B5EF4-FFF2-40B4-BE49-F238E27FC236}">
                  <a16:creationId xmlns:a16="http://schemas.microsoft.com/office/drawing/2014/main" id="{E441D794-6DA3-BBC2-CA61-A533F57850B7}"/>
                </a:ext>
              </a:extLst>
            </p:cNvPr>
            <p:cNvPicPr>
              <a:picLocks noChangeAspect="1"/>
            </p:cNvPicPr>
            <p:nvPr/>
          </p:nvPicPr>
          <p:blipFill>
            <a:blip r:embed="rId7"/>
            <a:stretch>
              <a:fillRect/>
            </a:stretch>
          </p:blipFill>
          <p:spPr>
            <a:xfrm>
              <a:off x="3330844" y="3316678"/>
              <a:ext cx="2393567" cy="1157091"/>
            </a:xfrm>
            <a:prstGeom prst="rect">
              <a:avLst/>
            </a:prstGeom>
          </p:spPr>
        </p:pic>
        <p:sp>
          <p:nvSpPr>
            <p:cNvPr id="31" name="Rectangle: Rounded Corners 30">
              <a:extLst>
                <a:ext uri="{FF2B5EF4-FFF2-40B4-BE49-F238E27FC236}">
                  <a16:creationId xmlns:a16="http://schemas.microsoft.com/office/drawing/2014/main" id="{5DF2E2F7-F09E-964A-99BB-831849716DA9}"/>
                </a:ext>
              </a:extLst>
            </p:cNvPr>
            <p:cNvSpPr/>
            <p:nvPr/>
          </p:nvSpPr>
          <p:spPr>
            <a:xfrm>
              <a:off x="3204881" y="3192321"/>
              <a:ext cx="2639509" cy="1367956"/>
            </a:xfrm>
            <a:prstGeom prst="roundRect">
              <a:avLst/>
            </a:prstGeom>
            <a:noFill/>
            <a:ln w="127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noFill/>
              </a:endParaRPr>
            </a:p>
          </p:txBody>
        </p:sp>
      </p:grpSp>
      <p:pic>
        <p:nvPicPr>
          <p:cNvPr id="685" name="Graphic 684">
            <a:extLst>
              <a:ext uri="{FF2B5EF4-FFF2-40B4-BE49-F238E27FC236}">
                <a16:creationId xmlns:a16="http://schemas.microsoft.com/office/drawing/2014/main" id="{9E6F5462-04A4-CE67-C20D-DA04B1C838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86085" y="3464038"/>
            <a:ext cx="590550" cy="895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5B880-D358-6970-8414-56AFEC13D352}"/>
              </a:ext>
            </a:extLst>
          </p:cNvPr>
          <p:cNvSpPr>
            <a:spLocks noGrp="1"/>
          </p:cNvSpPr>
          <p:nvPr>
            <p:ph type="body" idx="1"/>
          </p:nvPr>
        </p:nvSpPr>
        <p:spPr>
          <a:xfrm>
            <a:off x="353987" y="1866450"/>
            <a:ext cx="8547125" cy="1296300"/>
          </a:xfrm>
        </p:spPr>
        <p:txBody>
          <a:bodyPr/>
          <a:lstStyle/>
          <a:p>
            <a:pPr marL="152400" indent="0">
              <a:buNone/>
            </a:pPr>
            <a:r>
              <a:rPr lang="en-US" sz="1800" dirty="0">
                <a:latin typeface="Roboto" panose="02000000000000000000" pitchFamily="2" charset="0"/>
                <a:ea typeface="Roboto" panose="02000000000000000000" pitchFamily="2" charset="0"/>
              </a:rPr>
              <a:t>There are two common methods for removing outliers: interquartile range and Z-score. we chose to use the interquartile range method because most of our data are not normally distributed. The interquartile range method involves dividing the data into four equal parts, finding the first and third quartiles, and subtracting the first quartile from the third quartile to obtain the interquartile range </a:t>
            </a:r>
            <a:r>
              <a:rPr lang="en-US" sz="1800" dirty="0"/>
              <a:t>value.</a:t>
            </a:r>
          </a:p>
        </p:txBody>
      </p:sp>
      <p:sp>
        <p:nvSpPr>
          <p:cNvPr id="3" name="Title 2">
            <a:extLst>
              <a:ext uri="{FF2B5EF4-FFF2-40B4-BE49-F238E27FC236}">
                <a16:creationId xmlns:a16="http://schemas.microsoft.com/office/drawing/2014/main" id="{B8936B89-C267-DCA3-7F8B-8D764F0EE4C1}"/>
              </a:ext>
            </a:extLst>
          </p:cNvPr>
          <p:cNvSpPr>
            <a:spLocks noGrp="1"/>
          </p:cNvSpPr>
          <p:nvPr>
            <p:ph type="ctrTitle"/>
          </p:nvPr>
        </p:nvSpPr>
        <p:spPr>
          <a:xfrm>
            <a:off x="540243" y="1103588"/>
            <a:ext cx="4727700" cy="577800"/>
          </a:xfrm>
        </p:spPr>
        <p:txBody>
          <a:bodyPr/>
          <a:lstStyle/>
          <a:p>
            <a:r>
              <a:rPr lang="en-US" dirty="0"/>
              <a:t>Handling the outliers:</a:t>
            </a:r>
          </a:p>
        </p:txBody>
      </p:sp>
      <p:cxnSp>
        <p:nvCxnSpPr>
          <p:cNvPr id="5" name="Straight Connector 4">
            <a:extLst>
              <a:ext uri="{FF2B5EF4-FFF2-40B4-BE49-F238E27FC236}">
                <a16:creationId xmlns:a16="http://schemas.microsoft.com/office/drawing/2014/main" id="{E0CC65A3-959D-4502-3161-4369DA3F122B}"/>
              </a:ext>
            </a:extLst>
          </p:cNvPr>
          <p:cNvCxnSpPr>
            <a:cxnSpLocks/>
          </p:cNvCxnSpPr>
          <p:nvPr/>
        </p:nvCxnSpPr>
        <p:spPr>
          <a:xfrm>
            <a:off x="621506" y="1743075"/>
            <a:ext cx="36218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BF452AC-E6B8-814A-5E92-17786E61D6C3}"/>
              </a:ext>
            </a:extLst>
          </p:cNvPr>
          <p:cNvPicPr>
            <a:picLocks noChangeAspect="1"/>
          </p:cNvPicPr>
          <p:nvPr/>
        </p:nvPicPr>
        <p:blipFill>
          <a:blip r:embed="rId2"/>
          <a:stretch>
            <a:fillRect/>
          </a:stretch>
        </p:blipFill>
        <p:spPr>
          <a:xfrm>
            <a:off x="6574408" y="4428410"/>
            <a:ext cx="1713313" cy="1713313"/>
          </a:xfrm>
          <a:prstGeom prst="rect">
            <a:avLst/>
          </a:prstGeom>
        </p:spPr>
      </p:pic>
    </p:spTree>
    <p:extLst>
      <p:ext uri="{BB962C8B-B14F-4D97-AF65-F5344CB8AC3E}">
        <p14:creationId xmlns:p14="http://schemas.microsoft.com/office/powerpoint/2010/main" val="2923205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CA9E96A-F895-9CF8-E6C6-A1F52B58E3DB}"/>
              </a:ext>
            </a:extLst>
          </p:cNvPr>
          <p:cNvSpPr txBox="1"/>
          <p:nvPr/>
        </p:nvSpPr>
        <p:spPr>
          <a:xfrm>
            <a:off x="564356" y="477726"/>
            <a:ext cx="5786438" cy="553998"/>
          </a:xfrm>
          <a:prstGeom prst="rect">
            <a:avLst/>
          </a:prstGeom>
          <a:noFill/>
        </p:spPr>
        <p:txBody>
          <a:bodyPr wrap="square">
            <a:spAutoFit/>
          </a:bodyPr>
          <a:lstStyle/>
          <a:p>
            <a:r>
              <a:rPr kumimoji="0" lang="en-US" sz="3000" b="0" i="0" u="none" strike="noStrike" kern="0" cap="none" spc="0" normalizeH="0" baseline="0" noProof="0" dirty="0">
                <a:ln>
                  <a:noFill/>
                </a:ln>
                <a:solidFill>
                  <a:srgbClr val="FFFFFF"/>
                </a:solidFill>
                <a:effectLst/>
                <a:uLnTx/>
                <a:uFillTx/>
                <a:latin typeface="Share Tech"/>
                <a:sym typeface="Share Tech"/>
              </a:rPr>
              <a:t>Pearson Correlation Coefficient</a:t>
            </a:r>
            <a:endParaRPr lang="en-US" dirty="0"/>
          </a:p>
        </p:txBody>
      </p:sp>
      <p:cxnSp>
        <p:nvCxnSpPr>
          <p:cNvPr id="10" name="Straight Connector 9">
            <a:extLst>
              <a:ext uri="{FF2B5EF4-FFF2-40B4-BE49-F238E27FC236}">
                <a16:creationId xmlns:a16="http://schemas.microsoft.com/office/drawing/2014/main" id="{02A0CB4E-EDF7-A14B-5A96-A9C8BE712673}"/>
              </a:ext>
            </a:extLst>
          </p:cNvPr>
          <p:cNvCxnSpPr>
            <a:cxnSpLocks/>
          </p:cNvCxnSpPr>
          <p:nvPr/>
        </p:nvCxnSpPr>
        <p:spPr>
          <a:xfrm>
            <a:off x="671512" y="1088594"/>
            <a:ext cx="34361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1D9539-7DF2-D4D1-26BD-76B6AE3A5815}"/>
              </a:ext>
            </a:extLst>
          </p:cNvPr>
          <p:cNvSpPr txBox="1"/>
          <p:nvPr/>
        </p:nvSpPr>
        <p:spPr>
          <a:xfrm>
            <a:off x="511738" y="1291701"/>
            <a:ext cx="3793562" cy="1754326"/>
          </a:xfrm>
          <a:prstGeom prst="rect">
            <a:avLst/>
          </a:prstGeom>
          <a:noFill/>
        </p:spPr>
        <p:txBody>
          <a:bodyPr wrap="square">
            <a:spAutoFit/>
          </a:bodyPr>
          <a:lstStyle/>
          <a:p>
            <a:pPr marL="114300" marR="0" lvl="0" indent="0" algn="l" defTabSz="914400" rtl="0" eaLnBrk="1" fontAlgn="auto" latinLnBrk="0" hangingPunct="1">
              <a:lnSpc>
                <a:spcPct val="100000"/>
              </a:lnSpc>
              <a:spcBef>
                <a:spcPts val="0"/>
              </a:spcBef>
              <a:spcAft>
                <a:spcPts val="0"/>
              </a:spcAft>
              <a:buClr>
                <a:srgbClr val="FFFFFF"/>
              </a:buClr>
              <a:buSzPts val="1800"/>
              <a:buFont typeface="Maven Pro"/>
              <a:buNone/>
              <a:tabLst/>
              <a:defRPr/>
            </a:pPr>
            <a:r>
              <a:rPr kumimoji="0" lang="en-US" sz="1800" b="0" i="0" u="none" strike="noStrike" kern="0" cap="none" spc="0" normalizeH="0" baseline="0" noProof="0" dirty="0">
                <a:ln>
                  <a:noFill/>
                </a:ln>
                <a:solidFill>
                  <a:srgbClr val="FFFFFF"/>
                </a:solidFill>
                <a:effectLst/>
                <a:uLnTx/>
                <a:uFillTx/>
                <a:latin typeface="Maven Pro"/>
                <a:sym typeface="Maven Pro"/>
              </a:rPr>
              <a:t>After we had successfully removed the outliers, we went on to choose the attributes that were believed to strongly affect the data by calculating the correlation coefficient ( r )</a:t>
            </a:r>
          </a:p>
        </p:txBody>
      </p:sp>
      <p:pic>
        <p:nvPicPr>
          <p:cNvPr id="13" name="Picture 12">
            <a:extLst>
              <a:ext uri="{FF2B5EF4-FFF2-40B4-BE49-F238E27FC236}">
                <a16:creationId xmlns:a16="http://schemas.microsoft.com/office/drawing/2014/main" id="{C1AE9DBA-0496-E92A-13F0-A040FF3F5067}"/>
              </a:ext>
            </a:extLst>
          </p:cNvPr>
          <p:cNvPicPr>
            <a:picLocks noChangeAspect="1"/>
          </p:cNvPicPr>
          <p:nvPr/>
        </p:nvPicPr>
        <p:blipFill>
          <a:blip r:embed="rId2"/>
          <a:stretch>
            <a:fillRect/>
          </a:stretch>
        </p:blipFill>
        <p:spPr>
          <a:xfrm>
            <a:off x="5086349" y="1202754"/>
            <a:ext cx="3167294" cy="2649433"/>
          </a:xfrm>
          <a:prstGeom prst="rect">
            <a:avLst/>
          </a:prstGeom>
        </p:spPr>
      </p:pic>
      <p:sp>
        <p:nvSpPr>
          <p:cNvPr id="14" name="TextBox 13">
            <a:extLst>
              <a:ext uri="{FF2B5EF4-FFF2-40B4-BE49-F238E27FC236}">
                <a16:creationId xmlns:a16="http://schemas.microsoft.com/office/drawing/2014/main" id="{7E40CA0E-5C85-8400-1839-8BD9BDCB155F}"/>
              </a:ext>
            </a:extLst>
          </p:cNvPr>
          <p:cNvSpPr txBox="1"/>
          <p:nvPr/>
        </p:nvSpPr>
        <p:spPr>
          <a:xfrm>
            <a:off x="4429126" y="3984746"/>
            <a:ext cx="4360298" cy="338554"/>
          </a:xfrm>
          <a:prstGeom prst="rect">
            <a:avLst/>
          </a:prstGeom>
          <a:noFill/>
        </p:spPr>
        <p:txBody>
          <a:bodyPr wrap="square">
            <a:spAutoFit/>
          </a:bodyPr>
          <a:lstStyle/>
          <a:p>
            <a:pPr marL="114300" marR="0" lvl="0" indent="0" algn="ctr" defTabSz="914400" rtl="0" eaLnBrk="1" fontAlgn="auto" latinLnBrk="0" hangingPunct="1">
              <a:lnSpc>
                <a:spcPct val="100000"/>
              </a:lnSpc>
              <a:spcBef>
                <a:spcPts val="0"/>
              </a:spcBef>
              <a:spcAft>
                <a:spcPts val="0"/>
              </a:spcAft>
              <a:buClr>
                <a:srgbClr val="FFFFFF"/>
              </a:buClr>
              <a:buSzPts val="1800"/>
              <a:buFont typeface="Maven Pro"/>
              <a:buNone/>
              <a:tabLst/>
              <a:defRPr/>
            </a:pPr>
            <a:r>
              <a:rPr lang="en-US" sz="800" dirty="0">
                <a:solidFill>
                  <a:srgbClr val="FFFFFF"/>
                </a:solidFill>
                <a:latin typeface="Maven Pro"/>
                <a:sym typeface="Maven Pro"/>
              </a:rPr>
              <a:t>From above heat map we selected the attributes that have a high correlation.</a:t>
            </a:r>
          </a:p>
          <a:p>
            <a:pPr marL="114300" marR="0" lvl="0" indent="0" algn="ctr" defTabSz="914400" rtl="0" eaLnBrk="1" fontAlgn="auto" latinLnBrk="0" hangingPunct="1">
              <a:lnSpc>
                <a:spcPct val="100000"/>
              </a:lnSpc>
              <a:spcBef>
                <a:spcPts val="0"/>
              </a:spcBef>
              <a:spcAft>
                <a:spcPts val="0"/>
              </a:spcAft>
              <a:buClr>
                <a:srgbClr val="FFFFFF"/>
              </a:buClr>
              <a:buSzPts val="1800"/>
              <a:buFont typeface="Maven Pro"/>
              <a:buNone/>
              <a:tabLst/>
              <a:defRPr/>
            </a:pPr>
            <a:r>
              <a:rPr lang="en-US" sz="800" dirty="0">
                <a:solidFill>
                  <a:srgbClr val="FFFFFF"/>
                </a:solidFill>
                <a:latin typeface="Maven Pro"/>
                <a:sym typeface="Maven Pro"/>
              </a:rPr>
              <a:t> So we chose a range of [−1: − 0.3] ∪ [0.3: 1]</a:t>
            </a:r>
            <a:endParaRPr kumimoji="0" lang="en-US" sz="800" b="0" i="0" u="none" strike="noStrike" kern="0" cap="none" spc="0" normalizeH="0" baseline="0" noProof="0" dirty="0">
              <a:ln>
                <a:noFill/>
              </a:ln>
              <a:solidFill>
                <a:srgbClr val="FFFFFF"/>
              </a:solidFill>
              <a:effectLst/>
              <a:uLnTx/>
              <a:uFillTx/>
              <a:latin typeface="Maven Pro"/>
              <a:sym typeface="Maven Pro"/>
            </a:endParaRPr>
          </a:p>
        </p:txBody>
      </p:sp>
      <p:pic>
        <p:nvPicPr>
          <p:cNvPr id="17" name="Picture 16">
            <a:extLst>
              <a:ext uri="{FF2B5EF4-FFF2-40B4-BE49-F238E27FC236}">
                <a16:creationId xmlns:a16="http://schemas.microsoft.com/office/drawing/2014/main" id="{D9DB3A6C-FACC-9FCC-1639-4F35A9F53FCE}"/>
              </a:ext>
            </a:extLst>
          </p:cNvPr>
          <p:cNvPicPr>
            <a:picLocks noChangeAspect="1"/>
          </p:cNvPicPr>
          <p:nvPr/>
        </p:nvPicPr>
        <p:blipFill>
          <a:blip r:embed="rId3"/>
          <a:stretch>
            <a:fillRect/>
          </a:stretch>
        </p:blipFill>
        <p:spPr>
          <a:xfrm rot="20933502">
            <a:off x="331599" y="4286844"/>
            <a:ext cx="1713313" cy="1713313"/>
          </a:xfrm>
          <a:prstGeom prst="rect">
            <a:avLst/>
          </a:prstGeom>
        </p:spPr>
      </p:pic>
      <p:pic>
        <p:nvPicPr>
          <p:cNvPr id="18" name="Picture 17">
            <a:extLst>
              <a:ext uri="{FF2B5EF4-FFF2-40B4-BE49-F238E27FC236}">
                <a16:creationId xmlns:a16="http://schemas.microsoft.com/office/drawing/2014/main" id="{6D6C6081-8D4D-F713-D75D-EC2844A66196}"/>
              </a:ext>
            </a:extLst>
          </p:cNvPr>
          <p:cNvPicPr>
            <a:picLocks noChangeAspect="1"/>
          </p:cNvPicPr>
          <p:nvPr/>
        </p:nvPicPr>
        <p:blipFill>
          <a:blip r:embed="rId3"/>
          <a:stretch>
            <a:fillRect/>
          </a:stretch>
        </p:blipFill>
        <p:spPr>
          <a:xfrm rot="8311491">
            <a:off x="8659871" y="4293294"/>
            <a:ext cx="1713313" cy="1713313"/>
          </a:xfrm>
          <a:prstGeom prst="rect">
            <a:avLst/>
          </a:prstGeom>
        </p:spPr>
      </p:pic>
    </p:spTree>
    <p:extLst>
      <p:ext uri="{BB962C8B-B14F-4D97-AF65-F5344CB8AC3E}">
        <p14:creationId xmlns:p14="http://schemas.microsoft.com/office/powerpoint/2010/main" val="4001854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CB06D-31F2-E94F-88A9-276424F8D8E9}"/>
              </a:ext>
            </a:extLst>
          </p:cNvPr>
          <p:cNvSpPr>
            <a:spLocks noGrp="1"/>
          </p:cNvSpPr>
          <p:nvPr>
            <p:ph type="body" idx="1"/>
          </p:nvPr>
        </p:nvSpPr>
        <p:spPr>
          <a:xfrm>
            <a:off x="475949" y="1458120"/>
            <a:ext cx="7832231" cy="2090100"/>
          </a:xfrm>
        </p:spPr>
        <p:txBody>
          <a:bodyPr/>
          <a:lstStyle/>
          <a:p>
            <a:pPr marL="114300" indent="0">
              <a:buNone/>
            </a:pPr>
            <a:r>
              <a:rPr lang="en-US" sz="2000" dirty="0"/>
              <a:t>Before we perform the linear regression model, we must ensure that all the newly selected attributes are on a similar scale to prevent attributes with large scales from dominating the analysis. And that is called data standardization or Z-score normalization. </a:t>
            </a:r>
          </a:p>
        </p:txBody>
      </p:sp>
      <p:sp>
        <p:nvSpPr>
          <p:cNvPr id="3" name="Title 2">
            <a:extLst>
              <a:ext uri="{FF2B5EF4-FFF2-40B4-BE49-F238E27FC236}">
                <a16:creationId xmlns:a16="http://schemas.microsoft.com/office/drawing/2014/main" id="{B981ABDF-806B-FDC5-94CF-CE36A9597993}"/>
              </a:ext>
            </a:extLst>
          </p:cNvPr>
          <p:cNvSpPr>
            <a:spLocks noGrp="1"/>
          </p:cNvSpPr>
          <p:nvPr>
            <p:ph type="ctrTitle"/>
          </p:nvPr>
        </p:nvSpPr>
        <p:spPr>
          <a:xfrm>
            <a:off x="618824" y="746955"/>
            <a:ext cx="3274519" cy="577800"/>
          </a:xfrm>
        </p:spPr>
        <p:txBody>
          <a:bodyPr/>
          <a:lstStyle/>
          <a:p>
            <a:r>
              <a:rPr lang="en-US" sz="3200" dirty="0"/>
              <a:t>Standardization</a:t>
            </a:r>
          </a:p>
        </p:txBody>
      </p:sp>
      <p:cxnSp>
        <p:nvCxnSpPr>
          <p:cNvPr id="5" name="Straight Connector 4">
            <a:extLst>
              <a:ext uri="{FF2B5EF4-FFF2-40B4-BE49-F238E27FC236}">
                <a16:creationId xmlns:a16="http://schemas.microsoft.com/office/drawing/2014/main" id="{3D77EA20-22DC-CE0A-D564-9D004F9C923C}"/>
              </a:ext>
            </a:extLst>
          </p:cNvPr>
          <p:cNvCxnSpPr>
            <a:cxnSpLocks/>
          </p:cNvCxnSpPr>
          <p:nvPr/>
        </p:nvCxnSpPr>
        <p:spPr>
          <a:xfrm>
            <a:off x="714375" y="1340168"/>
            <a:ext cx="28217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4D25D5F6-9575-5E48-6AF6-3281F991F8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2452" y="3300752"/>
            <a:ext cx="2821781" cy="494936"/>
          </a:xfrm>
          <a:prstGeom prst="rect">
            <a:avLst/>
          </a:prstGeom>
        </p:spPr>
      </p:pic>
    </p:spTree>
    <p:extLst>
      <p:ext uri="{BB962C8B-B14F-4D97-AF65-F5344CB8AC3E}">
        <p14:creationId xmlns:p14="http://schemas.microsoft.com/office/powerpoint/2010/main" val="1328819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1E3542-D47C-3699-1676-775519BABAAB}"/>
              </a:ext>
            </a:extLst>
          </p:cNvPr>
          <p:cNvSpPr txBox="1"/>
          <p:nvPr/>
        </p:nvSpPr>
        <p:spPr>
          <a:xfrm>
            <a:off x="592931" y="1833086"/>
            <a:ext cx="7065169" cy="738664"/>
          </a:xfrm>
          <a:prstGeom prst="rect">
            <a:avLst/>
          </a:prstGeom>
          <a:noFill/>
        </p:spPr>
        <p:txBody>
          <a:bodyPr wrap="square">
            <a:spAutoFit/>
          </a:bodyPr>
          <a:lstStyle/>
          <a:p>
            <a:pPr marL="114300"/>
            <a:r>
              <a:rPr lang="en-US" sz="1400" dirty="0">
                <a:solidFill>
                  <a:schemeClr val="bg1"/>
                </a:solidFill>
              </a:rPr>
              <a:t>Assuming the null hypothesis 𝐻</a:t>
            </a:r>
            <a:r>
              <a:rPr lang="en-US" dirty="0">
                <a:solidFill>
                  <a:schemeClr val="bg1"/>
                </a:solidFill>
              </a:rPr>
              <a:t>0</a:t>
            </a:r>
            <a:r>
              <a:rPr lang="en-US" sz="1400" dirty="0">
                <a:solidFill>
                  <a:schemeClr val="bg1"/>
                </a:solidFill>
              </a:rPr>
              <a:t> is the distribution of each feature is normal. Consequently, the alternative hypothesis 𝐻𝑎 is the distribution is not normal. And to check this, we followed the Shapiro-Wilk test:</a:t>
            </a:r>
            <a:endParaRPr lang="en-US" sz="1200" dirty="0">
              <a:solidFill>
                <a:schemeClr val="bg1"/>
              </a:solidFill>
            </a:endParaRPr>
          </a:p>
        </p:txBody>
      </p:sp>
      <p:sp>
        <p:nvSpPr>
          <p:cNvPr id="9" name="TextBox 8">
            <a:extLst>
              <a:ext uri="{FF2B5EF4-FFF2-40B4-BE49-F238E27FC236}">
                <a16:creationId xmlns:a16="http://schemas.microsoft.com/office/drawing/2014/main" id="{08966A00-8443-6872-48E1-56865F8E7B16}"/>
              </a:ext>
            </a:extLst>
          </p:cNvPr>
          <p:cNvSpPr txBox="1"/>
          <p:nvPr/>
        </p:nvSpPr>
        <p:spPr>
          <a:xfrm>
            <a:off x="660797" y="723126"/>
            <a:ext cx="4572000" cy="584775"/>
          </a:xfrm>
          <a:prstGeom prst="rect">
            <a:avLst/>
          </a:prstGeom>
          <a:noFill/>
        </p:spPr>
        <p:txBody>
          <a:bodyPr wrap="square">
            <a:spAutoFit/>
          </a:bodyPr>
          <a:lstStyle/>
          <a:p>
            <a:r>
              <a:rPr kumimoji="0" lang="en-US" sz="3200" b="0" i="0" u="none" strike="noStrike" kern="0" cap="none" spc="0" normalizeH="0" baseline="0" noProof="0" dirty="0">
                <a:ln>
                  <a:noFill/>
                </a:ln>
                <a:solidFill>
                  <a:srgbClr val="FFFFFF"/>
                </a:solidFill>
                <a:effectLst/>
                <a:uLnTx/>
                <a:uFillTx/>
                <a:latin typeface="Share Tech"/>
                <a:sym typeface="Share Tech"/>
              </a:rPr>
              <a:t>Hypothesis Testing</a:t>
            </a:r>
            <a:endParaRPr lang="en-US" sz="1600" dirty="0"/>
          </a:p>
        </p:txBody>
      </p:sp>
      <p:cxnSp>
        <p:nvCxnSpPr>
          <p:cNvPr id="11" name="Straight Connector 10">
            <a:extLst>
              <a:ext uri="{FF2B5EF4-FFF2-40B4-BE49-F238E27FC236}">
                <a16:creationId xmlns:a16="http://schemas.microsoft.com/office/drawing/2014/main" id="{BCEFAC79-48BA-5988-3E26-FDF3F65BC385}"/>
              </a:ext>
            </a:extLst>
          </p:cNvPr>
          <p:cNvCxnSpPr>
            <a:cxnSpLocks/>
          </p:cNvCxnSpPr>
          <p:nvPr/>
        </p:nvCxnSpPr>
        <p:spPr>
          <a:xfrm>
            <a:off x="789385" y="1407319"/>
            <a:ext cx="28646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3BEABE2-3409-918A-3803-A587D5D06DAC}"/>
              </a:ext>
            </a:extLst>
          </p:cNvPr>
          <p:cNvSpPr txBox="1"/>
          <p:nvPr/>
        </p:nvSpPr>
        <p:spPr>
          <a:xfrm>
            <a:off x="660797" y="2758380"/>
            <a:ext cx="7822406" cy="1384995"/>
          </a:xfrm>
          <a:prstGeom prst="rect">
            <a:avLst/>
          </a:prstGeom>
          <a:noFill/>
        </p:spPr>
        <p:txBody>
          <a:bodyPr wrap="square">
            <a:spAutoFit/>
          </a:bodyPr>
          <a:lstStyle/>
          <a:p>
            <a:r>
              <a:rPr lang="en-US" dirty="0">
                <a:solidFill>
                  <a:schemeClr val="bg1"/>
                </a:solidFill>
              </a:rPr>
              <a:t>W</a:t>
            </a:r>
            <a:r>
              <a:rPr lang="en-US" sz="1400" dirty="0">
                <a:solidFill>
                  <a:schemeClr val="bg1"/>
                </a:solidFill>
              </a:rPr>
              <a:t>e measure the discrepancy between the observed data and the expected data under the assumption of normality. we calculate the p-value, which represents the strength of the evidence against the null hypothesis. So if the p-value is less than or equal to the significance level "Alpha", this would mean that the alternative hypothesis is true and the feature’s distribution is not normal. And if the p-value is greater than the significance level, it would mean that the null hypothesis is true and the feature’s distribution is normal.</a:t>
            </a:r>
            <a:endParaRPr lang="en-US" dirty="0"/>
          </a:p>
        </p:txBody>
      </p:sp>
      <p:pic>
        <p:nvPicPr>
          <p:cNvPr id="15" name="Picture 14">
            <a:extLst>
              <a:ext uri="{FF2B5EF4-FFF2-40B4-BE49-F238E27FC236}">
                <a16:creationId xmlns:a16="http://schemas.microsoft.com/office/drawing/2014/main" id="{7F842906-EA60-3B2E-E4A2-637575CD8CFB}"/>
              </a:ext>
            </a:extLst>
          </p:cNvPr>
          <p:cNvPicPr>
            <a:picLocks noChangeAspect="1"/>
          </p:cNvPicPr>
          <p:nvPr/>
        </p:nvPicPr>
        <p:blipFill>
          <a:blip r:embed="rId2"/>
          <a:stretch>
            <a:fillRect/>
          </a:stretch>
        </p:blipFill>
        <p:spPr>
          <a:xfrm>
            <a:off x="8040197" y="-591358"/>
            <a:ext cx="1591483" cy="1591483"/>
          </a:xfrm>
          <a:prstGeom prst="rect">
            <a:avLst/>
          </a:prstGeom>
        </p:spPr>
      </p:pic>
    </p:spTree>
    <p:extLst>
      <p:ext uri="{BB962C8B-B14F-4D97-AF65-F5344CB8AC3E}">
        <p14:creationId xmlns:p14="http://schemas.microsoft.com/office/powerpoint/2010/main" val="59286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78745E-AABF-835F-3A57-7F2A5D37803B}"/>
              </a:ext>
            </a:extLst>
          </p:cNvPr>
          <p:cNvSpPr>
            <a:spLocks noGrp="1"/>
          </p:cNvSpPr>
          <p:nvPr>
            <p:ph type="body" idx="1"/>
          </p:nvPr>
        </p:nvSpPr>
        <p:spPr>
          <a:xfrm>
            <a:off x="618824" y="1304774"/>
            <a:ext cx="7825088" cy="1788469"/>
          </a:xfrm>
        </p:spPr>
        <p:txBody>
          <a:bodyPr/>
          <a:lstStyle/>
          <a:p>
            <a:pPr marL="114300" indent="0">
              <a:buNone/>
            </a:pPr>
            <a:r>
              <a:rPr lang="en-US" dirty="0"/>
              <a:t>We start by calculating linear regression by calculating the mean</a:t>
            </a:r>
          </a:p>
          <a:p>
            <a:pPr marL="114300" indent="0">
              <a:buNone/>
            </a:pPr>
            <a:r>
              <a:rPr lang="en-US" dirty="0"/>
              <a:t>of each feature and its target provided in the dataset.</a:t>
            </a:r>
          </a:p>
          <a:p>
            <a:pPr marL="114300" indent="0">
              <a:buNone/>
            </a:pPr>
            <a:endParaRPr lang="en-US" dirty="0"/>
          </a:p>
          <a:p>
            <a:pPr marL="114300" indent="0">
              <a:buNone/>
            </a:pPr>
            <a:r>
              <a:rPr lang="en-US" dirty="0"/>
              <a:t>we calculate the standardized covariance and the variance of the feature. That is done to find the 6 coefficient and be able to calculate and predict the slope and intercept.</a:t>
            </a:r>
          </a:p>
        </p:txBody>
      </p:sp>
      <p:sp>
        <p:nvSpPr>
          <p:cNvPr id="3" name="Title 2">
            <a:extLst>
              <a:ext uri="{FF2B5EF4-FFF2-40B4-BE49-F238E27FC236}">
                <a16:creationId xmlns:a16="http://schemas.microsoft.com/office/drawing/2014/main" id="{A7378679-E2C7-7D78-7DAF-D56A373BC64F}"/>
              </a:ext>
            </a:extLst>
          </p:cNvPr>
          <p:cNvSpPr>
            <a:spLocks noGrp="1"/>
          </p:cNvSpPr>
          <p:nvPr>
            <p:ph type="ctrTitle"/>
          </p:nvPr>
        </p:nvSpPr>
        <p:spPr>
          <a:xfrm>
            <a:off x="618824" y="411675"/>
            <a:ext cx="5453363" cy="577800"/>
          </a:xfrm>
        </p:spPr>
        <p:txBody>
          <a:bodyPr/>
          <a:lstStyle/>
          <a:p>
            <a:r>
              <a:rPr lang="en-US" dirty="0"/>
              <a:t>Linear Regression</a:t>
            </a:r>
          </a:p>
        </p:txBody>
      </p:sp>
      <p:pic>
        <p:nvPicPr>
          <p:cNvPr id="5" name="Graphic 4">
            <a:extLst>
              <a:ext uri="{FF2B5EF4-FFF2-40B4-BE49-F238E27FC236}">
                <a16:creationId xmlns:a16="http://schemas.microsoft.com/office/drawing/2014/main" id="{68F3B063-70E3-8671-89C4-3E9C2989CA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5167" y="3207543"/>
            <a:ext cx="3060602" cy="754857"/>
          </a:xfrm>
          <a:prstGeom prst="rect">
            <a:avLst/>
          </a:prstGeom>
        </p:spPr>
      </p:pic>
      <p:pic>
        <p:nvPicPr>
          <p:cNvPr id="7" name="Graphic 6">
            <a:extLst>
              <a:ext uri="{FF2B5EF4-FFF2-40B4-BE49-F238E27FC236}">
                <a16:creationId xmlns:a16="http://schemas.microsoft.com/office/drawing/2014/main" id="{8372A551-338D-30B6-392B-D772096FB2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8233" y="3221830"/>
            <a:ext cx="2053143" cy="726282"/>
          </a:xfrm>
          <a:prstGeom prst="rect">
            <a:avLst/>
          </a:prstGeom>
        </p:spPr>
      </p:pic>
      <p:cxnSp>
        <p:nvCxnSpPr>
          <p:cNvPr id="9" name="Straight Connector 8">
            <a:extLst>
              <a:ext uri="{FF2B5EF4-FFF2-40B4-BE49-F238E27FC236}">
                <a16:creationId xmlns:a16="http://schemas.microsoft.com/office/drawing/2014/main" id="{D59EFAE4-625E-6409-7841-A77CA7ECD113}"/>
              </a:ext>
            </a:extLst>
          </p:cNvPr>
          <p:cNvCxnSpPr>
            <a:cxnSpLocks/>
          </p:cNvCxnSpPr>
          <p:nvPr/>
        </p:nvCxnSpPr>
        <p:spPr>
          <a:xfrm>
            <a:off x="692944" y="1114425"/>
            <a:ext cx="3057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634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7E9A7D-6F78-57B0-7B58-DDBA611B0534}"/>
              </a:ext>
            </a:extLst>
          </p:cNvPr>
          <p:cNvSpPr txBox="1">
            <a:spLocks/>
          </p:cNvSpPr>
          <p:nvPr/>
        </p:nvSpPr>
        <p:spPr>
          <a:xfrm>
            <a:off x="308944" y="480497"/>
            <a:ext cx="7032132" cy="4925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en-US" sz="1600" dirty="0">
                <a:solidFill>
                  <a:schemeClr val="bg1"/>
                </a:solidFill>
                <a:latin typeface="Maven Pro" panose="020B0604020202020204" charset="0"/>
              </a:rPr>
              <a:t>(b1) The slope can be calculated from the following Equation :</a:t>
            </a:r>
          </a:p>
        </p:txBody>
      </p:sp>
      <p:pic>
        <p:nvPicPr>
          <p:cNvPr id="3" name="Graphic 2">
            <a:extLst>
              <a:ext uri="{FF2B5EF4-FFF2-40B4-BE49-F238E27FC236}">
                <a16:creationId xmlns:a16="http://schemas.microsoft.com/office/drawing/2014/main" id="{FEB356F1-369C-DAD8-2968-61889A845B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9345" y="508016"/>
            <a:ext cx="623916" cy="335161"/>
          </a:xfrm>
          <a:prstGeom prst="rect">
            <a:avLst/>
          </a:prstGeom>
        </p:spPr>
      </p:pic>
      <p:sp>
        <p:nvSpPr>
          <p:cNvPr id="4" name="TextBox 3">
            <a:extLst>
              <a:ext uri="{FF2B5EF4-FFF2-40B4-BE49-F238E27FC236}">
                <a16:creationId xmlns:a16="http://schemas.microsoft.com/office/drawing/2014/main" id="{7FC12B8A-BF20-3174-1105-6F41F5754323}"/>
              </a:ext>
            </a:extLst>
          </p:cNvPr>
          <p:cNvSpPr txBox="1"/>
          <p:nvPr/>
        </p:nvSpPr>
        <p:spPr>
          <a:xfrm>
            <a:off x="263224" y="1069607"/>
            <a:ext cx="6443625" cy="338554"/>
          </a:xfrm>
          <a:prstGeom prst="rect">
            <a:avLst/>
          </a:prstGeom>
          <a:noFill/>
        </p:spPr>
        <p:txBody>
          <a:bodyPr wrap="square">
            <a:spAutoFit/>
          </a:bodyPr>
          <a:lstStyle/>
          <a:p>
            <a:pPr marL="114300" indent="0">
              <a:buNone/>
            </a:pPr>
            <a:r>
              <a:rPr lang="en-US" sz="1600" dirty="0">
                <a:solidFill>
                  <a:schemeClr val="bg1"/>
                </a:solidFill>
                <a:latin typeface="Maven Pro" panose="020B0604020202020204" charset="0"/>
              </a:rPr>
              <a:t> (b0) can be calculated from the following Equation :</a:t>
            </a:r>
          </a:p>
        </p:txBody>
      </p:sp>
      <p:sp>
        <p:nvSpPr>
          <p:cNvPr id="5" name="TextBox 4">
            <a:extLst>
              <a:ext uri="{FF2B5EF4-FFF2-40B4-BE49-F238E27FC236}">
                <a16:creationId xmlns:a16="http://schemas.microsoft.com/office/drawing/2014/main" id="{937E7EF9-8D0C-D6AC-D93B-5CB7C13A59A1}"/>
              </a:ext>
            </a:extLst>
          </p:cNvPr>
          <p:cNvSpPr txBox="1"/>
          <p:nvPr/>
        </p:nvSpPr>
        <p:spPr>
          <a:xfrm>
            <a:off x="331804" y="1588563"/>
            <a:ext cx="6379369" cy="338554"/>
          </a:xfrm>
          <a:prstGeom prst="rect">
            <a:avLst/>
          </a:prstGeom>
          <a:noFill/>
        </p:spPr>
        <p:txBody>
          <a:bodyPr wrap="square">
            <a:spAutoFit/>
          </a:bodyPr>
          <a:lstStyle/>
          <a:p>
            <a:pPr marL="114300" indent="0">
              <a:buNone/>
            </a:pPr>
            <a:r>
              <a:rPr lang="en-US" sz="1600" dirty="0">
                <a:solidFill>
                  <a:schemeClr val="bg1"/>
                </a:solidFill>
                <a:latin typeface="Maven Pro" panose="020B0604020202020204" charset="0"/>
              </a:rPr>
              <a:t>The best-fit line is found by the following formula:</a:t>
            </a:r>
          </a:p>
        </p:txBody>
      </p:sp>
      <p:pic>
        <p:nvPicPr>
          <p:cNvPr id="6" name="Graphic 5">
            <a:extLst>
              <a:ext uri="{FF2B5EF4-FFF2-40B4-BE49-F238E27FC236}">
                <a16:creationId xmlns:a16="http://schemas.microsoft.com/office/drawing/2014/main" id="{32390142-E256-7E8D-7AAF-A376A4559D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9065" y="1159229"/>
            <a:ext cx="983619" cy="217042"/>
          </a:xfrm>
          <a:prstGeom prst="rect">
            <a:avLst/>
          </a:prstGeom>
        </p:spPr>
      </p:pic>
      <p:pic>
        <p:nvPicPr>
          <p:cNvPr id="7" name="Graphic 6">
            <a:extLst>
              <a:ext uri="{FF2B5EF4-FFF2-40B4-BE49-F238E27FC236}">
                <a16:creationId xmlns:a16="http://schemas.microsoft.com/office/drawing/2014/main" id="{60656930-81A7-AF5B-B43B-A87ED6CE7A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42809" y="1647372"/>
            <a:ext cx="1035131" cy="245785"/>
          </a:xfrm>
          <a:prstGeom prst="rect">
            <a:avLst/>
          </a:prstGeom>
        </p:spPr>
      </p:pic>
      <p:cxnSp>
        <p:nvCxnSpPr>
          <p:cNvPr id="8" name="Straight Connector 7">
            <a:extLst>
              <a:ext uri="{FF2B5EF4-FFF2-40B4-BE49-F238E27FC236}">
                <a16:creationId xmlns:a16="http://schemas.microsoft.com/office/drawing/2014/main" id="{3823E7F9-FFAB-B8E6-4607-729B33E43B3C}"/>
              </a:ext>
            </a:extLst>
          </p:cNvPr>
          <p:cNvCxnSpPr>
            <a:cxnSpLocks/>
          </p:cNvCxnSpPr>
          <p:nvPr/>
        </p:nvCxnSpPr>
        <p:spPr>
          <a:xfrm>
            <a:off x="548461" y="971206"/>
            <a:ext cx="74223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4D12DAD-5813-8335-E1B2-AFE1C78497EC}"/>
              </a:ext>
            </a:extLst>
          </p:cNvPr>
          <p:cNvCxnSpPr>
            <a:cxnSpLocks/>
          </p:cNvCxnSpPr>
          <p:nvPr/>
        </p:nvCxnSpPr>
        <p:spPr>
          <a:xfrm>
            <a:off x="556081" y="1514131"/>
            <a:ext cx="74223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FF9C74-717D-6AF5-C8C0-D03B5187D7F5}"/>
              </a:ext>
            </a:extLst>
          </p:cNvPr>
          <p:cNvCxnSpPr>
            <a:cxnSpLocks/>
          </p:cNvCxnSpPr>
          <p:nvPr/>
        </p:nvCxnSpPr>
        <p:spPr>
          <a:xfrm>
            <a:off x="0" y="2297909"/>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8BFE7DC-4771-94A6-5853-5548C99BA2C4}"/>
              </a:ext>
            </a:extLst>
          </p:cNvPr>
          <p:cNvGrpSpPr/>
          <p:nvPr/>
        </p:nvGrpSpPr>
        <p:grpSpPr>
          <a:xfrm>
            <a:off x="373200" y="2503140"/>
            <a:ext cx="8187673" cy="1924691"/>
            <a:chOff x="373200" y="2338830"/>
            <a:chExt cx="8187673" cy="1924691"/>
          </a:xfrm>
        </p:grpSpPr>
        <p:sp>
          <p:nvSpPr>
            <p:cNvPr id="17" name="TextBox 16">
              <a:extLst>
                <a:ext uri="{FF2B5EF4-FFF2-40B4-BE49-F238E27FC236}">
                  <a16:creationId xmlns:a16="http://schemas.microsoft.com/office/drawing/2014/main" id="{5A9D449B-D4A3-900E-E52B-187E87CF6570}"/>
                </a:ext>
              </a:extLst>
            </p:cNvPr>
            <p:cNvSpPr txBox="1"/>
            <p:nvPr/>
          </p:nvSpPr>
          <p:spPr>
            <a:xfrm>
              <a:off x="373200" y="2338830"/>
              <a:ext cx="3833039" cy="307777"/>
            </a:xfrm>
            <a:prstGeom prst="rect">
              <a:avLst/>
            </a:prstGeom>
            <a:noFill/>
          </p:spPr>
          <p:txBody>
            <a:bodyPr wrap="square">
              <a:spAutoFit/>
            </a:bodyPr>
            <a:lstStyle/>
            <a:p>
              <a:pPr marL="114300" indent="0">
                <a:buNone/>
              </a:pPr>
              <a:r>
                <a:rPr lang="en-US" dirty="0">
                  <a:solidFill>
                    <a:schemeClr val="bg1"/>
                  </a:solidFill>
                </a:rPr>
                <a:t>Some visualizations of Linear Regression</a:t>
              </a:r>
              <a:endParaRPr lang="en-US" sz="1400" dirty="0">
                <a:solidFill>
                  <a:schemeClr val="bg1"/>
                </a:solidFill>
              </a:endParaRPr>
            </a:p>
          </p:txBody>
        </p:sp>
        <p:grpSp>
          <p:nvGrpSpPr>
            <p:cNvPr id="26" name="Group 25">
              <a:extLst>
                <a:ext uri="{FF2B5EF4-FFF2-40B4-BE49-F238E27FC236}">
                  <a16:creationId xmlns:a16="http://schemas.microsoft.com/office/drawing/2014/main" id="{CB91B484-4CE6-FFE1-FAA2-DE28905A1AD4}"/>
                </a:ext>
              </a:extLst>
            </p:cNvPr>
            <p:cNvGrpSpPr/>
            <p:nvPr/>
          </p:nvGrpSpPr>
          <p:grpSpPr>
            <a:xfrm>
              <a:off x="597976" y="2593968"/>
              <a:ext cx="7962897" cy="1669553"/>
              <a:chOff x="597976" y="3020688"/>
              <a:chExt cx="7962897" cy="1669553"/>
            </a:xfrm>
          </p:grpSpPr>
          <p:pic>
            <p:nvPicPr>
              <p:cNvPr id="19" name="Picture 18">
                <a:extLst>
                  <a:ext uri="{FF2B5EF4-FFF2-40B4-BE49-F238E27FC236}">
                    <a16:creationId xmlns:a16="http://schemas.microsoft.com/office/drawing/2014/main" id="{2804ED57-2596-9172-8924-9E1A350B779A}"/>
                  </a:ext>
                </a:extLst>
              </p:cNvPr>
              <p:cNvPicPr>
                <a:picLocks noChangeAspect="1"/>
              </p:cNvPicPr>
              <p:nvPr/>
            </p:nvPicPr>
            <p:blipFill>
              <a:blip r:embed="rId8"/>
              <a:stretch>
                <a:fillRect/>
              </a:stretch>
            </p:blipFill>
            <p:spPr>
              <a:xfrm>
                <a:off x="597976" y="3020688"/>
                <a:ext cx="1914672" cy="1663514"/>
              </a:xfrm>
              <a:prstGeom prst="rect">
                <a:avLst/>
              </a:prstGeom>
            </p:spPr>
          </p:pic>
          <p:pic>
            <p:nvPicPr>
              <p:cNvPr id="21" name="Picture 20">
                <a:extLst>
                  <a:ext uri="{FF2B5EF4-FFF2-40B4-BE49-F238E27FC236}">
                    <a16:creationId xmlns:a16="http://schemas.microsoft.com/office/drawing/2014/main" id="{A4C7D552-F625-6D07-21D5-027A47F59A46}"/>
                  </a:ext>
                </a:extLst>
              </p:cNvPr>
              <p:cNvPicPr>
                <a:picLocks noChangeAspect="1"/>
              </p:cNvPicPr>
              <p:nvPr/>
            </p:nvPicPr>
            <p:blipFill>
              <a:blip r:embed="rId9"/>
              <a:stretch>
                <a:fillRect/>
              </a:stretch>
            </p:blipFill>
            <p:spPr>
              <a:xfrm>
                <a:off x="2635329" y="3296663"/>
                <a:ext cx="1914673" cy="1393578"/>
              </a:xfrm>
              <a:prstGeom prst="rect">
                <a:avLst/>
              </a:prstGeom>
            </p:spPr>
          </p:pic>
          <p:pic>
            <p:nvPicPr>
              <p:cNvPr id="23" name="Picture 22">
                <a:extLst>
                  <a:ext uri="{FF2B5EF4-FFF2-40B4-BE49-F238E27FC236}">
                    <a16:creationId xmlns:a16="http://schemas.microsoft.com/office/drawing/2014/main" id="{CD2D3960-F805-D7C6-4245-AC6116F76EA9}"/>
                  </a:ext>
                </a:extLst>
              </p:cNvPr>
              <p:cNvPicPr>
                <a:picLocks noChangeAspect="1"/>
              </p:cNvPicPr>
              <p:nvPr/>
            </p:nvPicPr>
            <p:blipFill>
              <a:blip r:embed="rId10"/>
              <a:stretch>
                <a:fillRect/>
              </a:stretch>
            </p:blipFill>
            <p:spPr>
              <a:xfrm>
                <a:off x="4672711" y="3291340"/>
                <a:ext cx="1850808" cy="1393576"/>
              </a:xfrm>
              <a:prstGeom prst="rect">
                <a:avLst/>
              </a:prstGeom>
            </p:spPr>
          </p:pic>
          <p:pic>
            <p:nvPicPr>
              <p:cNvPr id="25" name="Picture 24">
                <a:extLst>
                  <a:ext uri="{FF2B5EF4-FFF2-40B4-BE49-F238E27FC236}">
                    <a16:creationId xmlns:a16="http://schemas.microsoft.com/office/drawing/2014/main" id="{15EC0C57-A9AC-BFF3-C661-277BA1DC26F2}"/>
                  </a:ext>
                </a:extLst>
              </p:cNvPr>
              <p:cNvPicPr>
                <a:picLocks noChangeAspect="1"/>
              </p:cNvPicPr>
              <p:nvPr/>
            </p:nvPicPr>
            <p:blipFill>
              <a:blip r:embed="rId11"/>
              <a:stretch>
                <a:fillRect/>
              </a:stretch>
            </p:blipFill>
            <p:spPr>
              <a:xfrm>
                <a:off x="6710065" y="3305736"/>
                <a:ext cx="1850808" cy="1378465"/>
              </a:xfrm>
              <a:prstGeom prst="rect">
                <a:avLst/>
              </a:prstGeom>
            </p:spPr>
          </p:pic>
        </p:grpSp>
        <p:cxnSp>
          <p:nvCxnSpPr>
            <p:cNvPr id="28" name="Straight Connector 27">
              <a:extLst>
                <a:ext uri="{FF2B5EF4-FFF2-40B4-BE49-F238E27FC236}">
                  <a16:creationId xmlns:a16="http://schemas.microsoft.com/office/drawing/2014/main" id="{A9071113-A18F-ADD9-E443-621EE88CD871}"/>
                </a:ext>
              </a:extLst>
            </p:cNvPr>
            <p:cNvCxnSpPr>
              <a:cxnSpLocks/>
            </p:cNvCxnSpPr>
            <p:nvPr/>
          </p:nvCxnSpPr>
          <p:spPr>
            <a:xfrm>
              <a:off x="597976" y="2692327"/>
              <a:ext cx="36082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1A5DBB27-0DBE-6634-82C9-0F879869AD3D}"/>
              </a:ext>
            </a:extLst>
          </p:cNvPr>
          <p:cNvPicPr>
            <a:picLocks noChangeAspect="1"/>
          </p:cNvPicPr>
          <p:nvPr/>
        </p:nvPicPr>
        <p:blipFill>
          <a:blip r:embed="rId12"/>
          <a:stretch>
            <a:fillRect/>
          </a:stretch>
        </p:blipFill>
        <p:spPr>
          <a:xfrm rot="14469872">
            <a:off x="8500271" y="-480150"/>
            <a:ext cx="1618592" cy="1618592"/>
          </a:xfrm>
          <a:prstGeom prst="rect">
            <a:avLst/>
          </a:prstGeom>
        </p:spPr>
      </p:pic>
    </p:spTree>
    <p:extLst>
      <p:ext uri="{BB962C8B-B14F-4D97-AF65-F5344CB8AC3E}">
        <p14:creationId xmlns:p14="http://schemas.microsoft.com/office/powerpoint/2010/main" val="141167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Cancer is a group of diseases characterized by uncontrolled growth and spread of abnormal cells in a specific region, and it can have a fatal impact on the body as a whole</a:t>
            </a:r>
            <a:endParaRPr dirty="0"/>
          </a:p>
        </p:txBody>
      </p:sp>
      <p:sp>
        <p:nvSpPr>
          <p:cNvPr id="507" name="Google Shape;507;p28"/>
          <p:cNvSpPr txBox="1">
            <a:spLocks noGrp="1"/>
          </p:cNvSpPr>
          <p:nvPr>
            <p:ph type="ctrTitle"/>
          </p:nvPr>
        </p:nvSpPr>
        <p:spPr>
          <a:xfrm>
            <a:off x="618825" y="5272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raphic 6">
            <a:extLst>
              <a:ext uri="{FF2B5EF4-FFF2-40B4-BE49-F238E27FC236}">
                <a16:creationId xmlns:a16="http://schemas.microsoft.com/office/drawing/2014/main" id="{8D28B177-EBA9-E1BE-A737-7C4517C5DE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3692" y="1480724"/>
            <a:ext cx="1333977" cy="2043653"/>
          </a:xfrm>
          <a:prstGeom prst="rect">
            <a:avLst/>
          </a:prstGeom>
        </p:spPr>
      </p:pic>
      <p:cxnSp>
        <p:nvCxnSpPr>
          <p:cNvPr id="3" name="Straight Connector 2">
            <a:extLst>
              <a:ext uri="{FF2B5EF4-FFF2-40B4-BE49-F238E27FC236}">
                <a16:creationId xmlns:a16="http://schemas.microsoft.com/office/drawing/2014/main" id="{538605DB-801F-FBF1-8BA4-161659FC475E}"/>
              </a:ext>
            </a:extLst>
          </p:cNvPr>
          <p:cNvCxnSpPr>
            <a:cxnSpLocks/>
          </p:cNvCxnSpPr>
          <p:nvPr/>
        </p:nvCxnSpPr>
        <p:spPr>
          <a:xfrm>
            <a:off x="721519" y="1249436"/>
            <a:ext cx="21431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F0B65C-7BC5-6BBE-8F97-92815AA729CD}"/>
              </a:ext>
            </a:extLst>
          </p:cNvPr>
          <p:cNvSpPr txBox="1"/>
          <p:nvPr/>
        </p:nvSpPr>
        <p:spPr>
          <a:xfrm>
            <a:off x="495394" y="848372"/>
            <a:ext cx="8031480" cy="830997"/>
          </a:xfrm>
          <a:prstGeom prst="rect">
            <a:avLst/>
          </a:prstGeom>
          <a:noFill/>
        </p:spPr>
        <p:txBody>
          <a:bodyPr wrap="square">
            <a:spAutoFit/>
          </a:bodyPr>
          <a:lstStyle/>
          <a:p>
            <a:pPr marL="114300"/>
            <a:r>
              <a:rPr lang="en-US" sz="1600" dirty="0">
                <a:solidFill>
                  <a:schemeClr val="bg1"/>
                </a:solidFill>
              </a:rPr>
              <a:t>After we calculated the model from scratch, we can start using the available functions in the Scikit-learn python package and compare the two results to determine the accuracy of our model.</a:t>
            </a:r>
          </a:p>
        </p:txBody>
      </p:sp>
      <p:pic>
        <p:nvPicPr>
          <p:cNvPr id="11" name="Picture 10">
            <a:extLst>
              <a:ext uri="{FF2B5EF4-FFF2-40B4-BE49-F238E27FC236}">
                <a16:creationId xmlns:a16="http://schemas.microsoft.com/office/drawing/2014/main" id="{316F6143-CD25-9489-E61F-057E65E7206D}"/>
              </a:ext>
            </a:extLst>
          </p:cNvPr>
          <p:cNvPicPr>
            <a:picLocks noChangeAspect="1"/>
          </p:cNvPicPr>
          <p:nvPr/>
        </p:nvPicPr>
        <p:blipFill>
          <a:blip r:embed="rId2"/>
          <a:stretch>
            <a:fillRect/>
          </a:stretch>
        </p:blipFill>
        <p:spPr>
          <a:xfrm>
            <a:off x="731331" y="1973542"/>
            <a:ext cx="4359018" cy="777307"/>
          </a:xfrm>
          <a:prstGeom prst="rect">
            <a:avLst/>
          </a:prstGeom>
        </p:spPr>
      </p:pic>
      <p:sp>
        <p:nvSpPr>
          <p:cNvPr id="16" name="TextBox 15">
            <a:extLst>
              <a:ext uri="{FF2B5EF4-FFF2-40B4-BE49-F238E27FC236}">
                <a16:creationId xmlns:a16="http://schemas.microsoft.com/office/drawing/2014/main" id="{04120050-958A-BE27-4B38-CC1574B92DDD}"/>
              </a:ext>
            </a:extLst>
          </p:cNvPr>
          <p:cNvSpPr txBox="1"/>
          <p:nvPr/>
        </p:nvSpPr>
        <p:spPr>
          <a:xfrm>
            <a:off x="495394" y="3203377"/>
            <a:ext cx="8153211" cy="954107"/>
          </a:xfrm>
          <a:prstGeom prst="rect">
            <a:avLst/>
          </a:prstGeom>
          <a:noFill/>
        </p:spPr>
        <p:txBody>
          <a:bodyPr wrap="square">
            <a:spAutoFit/>
          </a:bodyPr>
          <a:lstStyle/>
          <a:p>
            <a:pPr marL="114300"/>
            <a:r>
              <a:rPr lang="en-US" sz="2000" u="sng" dirty="0">
                <a:solidFill>
                  <a:schemeClr val="bg1"/>
                </a:solidFill>
              </a:rPr>
              <a:t>Multivariable Regression</a:t>
            </a:r>
            <a:r>
              <a:rPr lang="ar-EG" sz="2000" u="sng" dirty="0">
                <a:solidFill>
                  <a:schemeClr val="bg1"/>
                </a:solidFill>
              </a:rPr>
              <a:t> </a:t>
            </a:r>
            <a:r>
              <a:rPr lang="en-US" sz="1800" dirty="0">
                <a:solidFill>
                  <a:schemeClr val="bg1"/>
                </a:solidFill>
              </a:rPr>
              <a:t>:</a:t>
            </a:r>
            <a:r>
              <a:rPr lang="ar-EG" sz="1800" dirty="0">
                <a:solidFill>
                  <a:schemeClr val="bg1"/>
                </a:solidFill>
              </a:rPr>
              <a:t>   </a:t>
            </a:r>
            <a:r>
              <a:rPr lang="en-US" sz="1800" dirty="0">
                <a:solidFill>
                  <a:schemeClr val="bg1"/>
                </a:solidFill>
              </a:rPr>
              <a:t>In this step, the Scikit-learn package is used to make a multivariable regression model between the target death rate and all other features.</a:t>
            </a:r>
            <a:r>
              <a:rPr lang="ar-EG" sz="1800" dirty="0">
                <a:solidFill>
                  <a:schemeClr val="bg1"/>
                </a:solidFill>
              </a:rPr>
              <a:t> </a:t>
            </a:r>
            <a:endParaRPr lang="en-US" sz="1800" dirty="0">
              <a:solidFill>
                <a:schemeClr val="bg1"/>
              </a:solidFill>
            </a:endParaRPr>
          </a:p>
        </p:txBody>
      </p:sp>
      <p:pic>
        <p:nvPicPr>
          <p:cNvPr id="19" name="Picture 18">
            <a:extLst>
              <a:ext uri="{FF2B5EF4-FFF2-40B4-BE49-F238E27FC236}">
                <a16:creationId xmlns:a16="http://schemas.microsoft.com/office/drawing/2014/main" id="{34D5EFC1-8634-DA79-6BC7-5FE22DE141D9}"/>
              </a:ext>
            </a:extLst>
          </p:cNvPr>
          <p:cNvPicPr>
            <a:picLocks noChangeAspect="1"/>
          </p:cNvPicPr>
          <p:nvPr/>
        </p:nvPicPr>
        <p:blipFill>
          <a:blip r:embed="rId3"/>
          <a:stretch>
            <a:fillRect/>
          </a:stretch>
        </p:blipFill>
        <p:spPr>
          <a:xfrm>
            <a:off x="3615036" y="4274857"/>
            <a:ext cx="2238086" cy="2238086"/>
          </a:xfrm>
          <a:prstGeom prst="rect">
            <a:avLst/>
          </a:prstGeom>
        </p:spPr>
      </p:pic>
    </p:spTree>
    <p:extLst>
      <p:ext uri="{BB962C8B-B14F-4D97-AF65-F5344CB8AC3E}">
        <p14:creationId xmlns:p14="http://schemas.microsoft.com/office/powerpoint/2010/main" val="253344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E71F13-4C04-40EB-8F47-8F0E4FED99F4}"/>
              </a:ext>
            </a:extLst>
          </p:cNvPr>
          <p:cNvSpPr txBox="1"/>
          <p:nvPr/>
        </p:nvSpPr>
        <p:spPr>
          <a:xfrm>
            <a:off x="472440" y="383322"/>
            <a:ext cx="5402580" cy="369332"/>
          </a:xfrm>
          <a:prstGeom prst="rect">
            <a:avLst/>
          </a:prstGeom>
          <a:noFill/>
        </p:spPr>
        <p:txBody>
          <a:bodyPr wrap="square">
            <a:spAutoFit/>
          </a:bodyPr>
          <a:lstStyle/>
          <a:p>
            <a:r>
              <a:rPr lang="en-US" sz="1800" dirty="0">
                <a:solidFill>
                  <a:schemeClr val="bg1"/>
                </a:solidFill>
              </a:rPr>
              <a:t>Assessing the multivariable regression quality</a:t>
            </a:r>
            <a:r>
              <a:rPr lang="ar-EG" sz="1800" dirty="0">
                <a:solidFill>
                  <a:schemeClr val="bg1"/>
                </a:solidFill>
              </a:rPr>
              <a:t> : </a:t>
            </a:r>
            <a:endParaRPr lang="en-US" sz="1800" dirty="0"/>
          </a:p>
        </p:txBody>
      </p:sp>
      <p:sp>
        <p:nvSpPr>
          <p:cNvPr id="5" name="TextBox 4">
            <a:extLst>
              <a:ext uri="{FF2B5EF4-FFF2-40B4-BE49-F238E27FC236}">
                <a16:creationId xmlns:a16="http://schemas.microsoft.com/office/drawing/2014/main" id="{AA5A3941-8585-2D4B-8EE3-887FCCE94166}"/>
              </a:ext>
            </a:extLst>
          </p:cNvPr>
          <p:cNvSpPr txBox="1"/>
          <p:nvPr/>
        </p:nvSpPr>
        <p:spPr>
          <a:xfrm>
            <a:off x="472440" y="962442"/>
            <a:ext cx="7856220" cy="738664"/>
          </a:xfrm>
          <a:prstGeom prst="rect">
            <a:avLst/>
          </a:prstGeom>
          <a:noFill/>
        </p:spPr>
        <p:txBody>
          <a:bodyPr wrap="square">
            <a:spAutoFit/>
          </a:bodyPr>
          <a:lstStyle/>
          <a:p>
            <a:r>
              <a:rPr lang="en-US" sz="1400" dirty="0">
                <a:solidFill>
                  <a:schemeClr val="bg1"/>
                </a:solidFill>
              </a:rPr>
              <a:t>The goal of this process is to evaluate the performance of the model and determine how well it fits the data. </a:t>
            </a:r>
          </a:p>
          <a:p>
            <a:endParaRPr lang="ar-EG" sz="1400" dirty="0">
              <a:solidFill>
                <a:schemeClr val="bg1"/>
              </a:solidFill>
            </a:endParaRPr>
          </a:p>
        </p:txBody>
      </p:sp>
      <p:cxnSp>
        <p:nvCxnSpPr>
          <p:cNvPr id="7" name="Straight Connector 6">
            <a:extLst>
              <a:ext uri="{FF2B5EF4-FFF2-40B4-BE49-F238E27FC236}">
                <a16:creationId xmlns:a16="http://schemas.microsoft.com/office/drawing/2014/main" id="{DBDE30D0-638C-DF42-4F78-C4BB1484042E}"/>
              </a:ext>
            </a:extLst>
          </p:cNvPr>
          <p:cNvCxnSpPr/>
          <p:nvPr/>
        </p:nvCxnSpPr>
        <p:spPr>
          <a:xfrm>
            <a:off x="563880" y="868680"/>
            <a:ext cx="4831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6F4EB9-2CD8-760E-3188-EFC20756B19B}"/>
              </a:ext>
            </a:extLst>
          </p:cNvPr>
          <p:cNvCxnSpPr>
            <a:cxnSpLocks/>
          </p:cNvCxnSpPr>
          <p:nvPr/>
        </p:nvCxnSpPr>
        <p:spPr>
          <a:xfrm>
            <a:off x="4274750" y="1995493"/>
            <a:ext cx="0" cy="24836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E4368B-7B18-9981-04EC-045CDE9BD883}"/>
              </a:ext>
            </a:extLst>
          </p:cNvPr>
          <p:cNvSpPr txBox="1"/>
          <p:nvPr/>
        </p:nvSpPr>
        <p:spPr>
          <a:xfrm>
            <a:off x="720020" y="1715994"/>
            <a:ext cx="4572000" cy="307777"/>
          </a:xfrm>
          <a:prstGeom prst="rect">
            <a:avLst/>
          </a:prstGeom>
          <a:noFill/>
        </p:spPr>
        <p:txBody>
          <a:bodyPr wrap="square">
            <a:spAutoFit/>
          </a:bodyPr>
          <a:lstStyle/>
          <a:p>
            <a:r>
              <a:rPr lang="en-US" dirty="0">
                <a:solidFill>
                  <a:schemeClr val="bg1"/>
                </a:solidFill>
              </a:rPr>
              <a:t>Individual Regression Coefficients </a:t>
            </a:r>
            <a:endParaRPr lang="en-US" dirty="0"/>
          </a:p>
        </p:txBody>
      </p:sp>
      <p:cxnSp>
        <p:nvCxnSpPr>
          <p:cNvPr id="13" name="Straight Connector 12">
            <a:extLst>
              <a:ext uri="{FF2B5EF4-FFF2-40B4-BE49-F238E27FC236}">
                <a16:creationId xmlns:a16="http://schemas.microsoft.com/office/drawing/2014/main" id="{F1887A9D-768A-EDDC-BD1D-ED979833812B}"/>
              </a:ext>
            </a:extLst>
          </p:cNvPr>
          <p:cNvCxnSpPr>
            <a:cxnSpLocks/>
          </p:cNvCxnSpPr>
          <p:nvPr/>
        </p:nvCxnSpPr>
        <p:spPr>
          <a:xfrm>
            <a:off x="720020" y="2039011"/>
            <a:ext cx="28270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046F19-AACE-C336-273C-85B63DB0A527}"/>
              </a:ext>
            </a:extLst>
          </p:cNvPr>
          <p:cNvSpPr txBox="1"/>
          <p:nvPr/>
        </p:nvSpPr>
        <p:spPr>
          <a:xfrm>
            <a:off x="4703375" y="1701106"/>
            <a:ext cx="4572000" cy="307777"/>
          </a:xfrm>
          <a:prstGeom prst="rect">
            <a:avLst/>
          </a:prstGeom>
          <a:noFill/>
        </p:spPr>
        <p:txBody>
          <a:bodyPr wrap="square">
            <a:spAutoFit/>
          </a:bodyPr>
          <a:lstStyle/>
          <a:p>
            <a:r>
              <a:rPr lang="en-US" sz="1400" dirty="0">
                <a:solidFill>
                  <a:schemeClr val="bg1"/>
                </a:solidFill>
              </a:rPr>
              <a:t>Regression Model as a whole</a:t>
            </a:r>
            <a:endParaRPr lang="en-US" dirty="0"/>
          </a:p>
        </p:txBody>
      </p:sp>
      <p:cxnSp>
        <p:nvCxnSpPr>
          <p:cNvPr id="28" name="Straight Connector 27">
            <a:extLst>
              <a:ext uri="{FF2B5EF4-FFF2-40B4-BE49-F238E27FC236}">
                <a16:creationId xmlns:a16="http://schemas.microsoft.com/office/drawing/2014/main" id="{0EC6830C-047D-BDC5-4FCD-4EB47A18BD14}"/>
              </a:ext>
            </a:extLst>
          </p:cNvPr>
          <p:cNvCxnSpPr>
            <a:cxnSpLocks/>
          </p:cNvCxnSpPr>
          <p:nvPr/>
        </p:nvCxnSpPr>
        <p:spPr>
          <a:xfrm>
            <a:off x="4754810" y="2088303"/>
            <a:ext cx="2865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5D55291-377A-660D-6CE3-07D53BEEB68A}"/>
              </a:ext>
            </a:extLst>
          </p:cNvPr>
          <p:cNvSpPr txBox="1"/>
          <p:nvPr/>
        </p:nvSpPr>
        <p:spPr>
          <a:xfrm>
            <a:off x="4655434" y="2163034"/>
            <a:ext cx="4903470" cy="2015936"/>
          </a:xfrm>
          <a:prstGeom prst="rect">
            <a:avLst/>
          </a:prstGeom>
          <a:noFill/>
        </p:spPr>
        <p:txBody>
          <a:bodyPr wrap="square">
            <a:spAutoFit/>
          </a:bodyPr>
          <a:lstStyle/>
          <a:p>
            <a:r>
              <a:rPr lang="en-US" sz="1200" b="1" dirty="0">
                <a:solidFill>
                  <a:schemeClr val="bg1"/>
                </a:solidFill>
              </a:rPr>
              <a:t>R-squared:</a:t>
            </a:r>
          </a:p>
          <a:p>
            <a:r>
              <a:rPr lang="en-US" sz="1100" dirty="0">
                <a:solidFill>
                  <a:schemeClr val="bg1"/>
                </a:solidFill>
              </a:rPr>
              <a:t>tells us how much of the variation in the outcome</a:t>
            </a:r>
          </a:p>
          <a:p>
            <a:r>
              <a:rPr lang="en-US" sz="1100" dirty="0">
                <a:solidFill>
                  <a:schemeClr val="bg1"/>
                </a:solidFill>
              </a:rPr>
              <a:t>we can explain using the predictors we have in our model</a:t>
            </a:r>
          </a:p>
          <a:p>
            <a:r>
              <a:rPr lang="en-US" sz="1100" dirty="0">
                <a:solidFill>
                  <a:schemeClr val="bg1"/>
                </a:solidFill>
              </a:rPr>
              <a:t>If the R-squared value is higher (close to 1)</a:t>
            </a:r>
          </a:p>
          <a:p>
            <a:r>
              <a:rPr lang="en-US" sz="1100" dirty="0">
                <a:solidFill>
                  <a:schemeClr val="bg1"/>
                </a:solidFill>
              </a:rPr>
              <a:t>it means that our model fits the data better</a:t>
            </a:r>
            <a:r>
              <a:rPr lang="en-US" sz="1200" dirty="0">
                <a:solidFill>
                  <a:schemeClr val="bg1"/>
                </a:solidFill>
              </a:rPr>
              <a:t>.</a:t>
            </a:r>
          </a:p>
          <a:p>
            <a:endParaRPr lang="en-US" sz="1200" dirty="0">
              <a:solidFill>
                <a:schemeClr val="bg1"/>
              </a:solidFill>
            </a:endParaRPr>
          </a:p>
          <a:p>
            <a:r>
              <a:rPr lang="en-US" sz="1200" b="1" dirty="0">
                <a:solidFill>
                  <a:schemeClr val="bg1"/>
                </a:solidFill>
              </a:rPr>
              <a:t>Adjusted R-squared:</a:t>
            </a:r>
          </a:p>
          <a:p>
            <a:r>
              <a:rPr lang="en-US" sz="1100" dirty="0">
                <a:solidFill>
                  <a:schemeClr val="bg1"/>
                </a:solidFill>
              </a:rPr>
              <a:t>This variant of R-squared adjusts for the number of predictors</a:t>
            </a:r>
          </a:p>
          <a:p>
            <a:r>
              <a:rPr lang="en-US" sz="1100" dirty="0">
                <a:solidFill>
                  <a:schemeClr val="bg1"/>
                </a:solidFill>
              </a:rPr>
              <a:t>in the model, penalizing the inclusion of unnecessary variables.</a:t>
            </a:r>
          </a:p>
          <a:p>
            <a:r>
              <a:rPr lang="en-US" sz="1100" dirty="0">
                <a:solidFill>
                  <a:schemeClr val="bg1"/>
                </a:solidFill>
              </a:rPr>
              <a:t>It is a more conservative measure</a:t>
            </a:r>
          </a:p>
          <a:p>
            <a:r>
              <a:rPr lang="en-US" sz="1100" dirty="0">
                <a:solidFill>
                  <a:schemeClr val="bg1"/>
                </a:solidFill>
              </a:rPr>
              <a:t>that accounts for model complexity.</a:t>
            </a:r>
            <a:endParaRPr lang="en-US" sz="1100" dirty="0"/>
          </a:p>
        </p:txBody>
      </p:sp>
      <p:pic>
        <p:nvPicPr>
          <p:cNvPr id="33" name="Picture 32">
            <a:extLst>
              <a:ext uri="{FF2B5EF4-FFF2-40B4-BE49-F238E27FC236}">
                <a16:creationId xmlns:a16="http://schemas.microsoft.com/office/drawing/2014/main" id="{96B1211D-45FB-7EBA-3462-FAF1AB6A52CC}"/>
              </a:ext>
            </a:extLst>
          </p:cNvPr>
          <p:cNvPicPr>
            <a:picLocks noChangeAspect="1"/>
          </p:cNvPicPr>
          <p:nvPr/>
        </p:nvPicPr>
        <p:blipFill>
          <a:blip r:embed="rId2"/>
          <a:stretch>
            <a:fillRect/>
          </a:stretch>
        </p:blipFill>
        <p:spPr>
          <a:xfrm>
            <a:off x="8051311" y="-865738"/>
            <a:ext cx="1591483" cy="1591483"/>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ECEBE1F-B443-4599-F79B-6A84A674E774}"/>
                  </a:ext>
                </a:extLst>
              </p:cNvPr>
              <p:cNvSpPr txBox="1"/>
              <p:nvPr/>
            </p:nvSpPr>
            <p:spPr>
              <a:xfrm>
                <a:off x="1592509" y="2150914"/>
                <a:ext cx="2537461" cy="63799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ad>
                        <m:radPr>
                          <m:degHide m:val="on"/>
                          <m:ctrlP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nary>
                                <m:naryPr>
                                  <m:chr m:val="∑"/>
                                  <m:limLoc m:val="undOvr"/>
                                  <m:ctrlP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e>
                                  <m:sSup>
                                    <m:sSupPr>
                                      <m:ctrlP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num>
                            <m:den>
                              <m:r>
                                <a:rPr lang="en-US" sz="12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den>
                          </m:f>
                        </m:e>
                      </m:rad>
                    </m:oMath>
                  </m:oMathPara>
                </a14:m>
                <a:endParaRPr lang="en-US" dirty="0">
                  <a:solidFill>
                    <a:schemeClr val="bg1"/>
                  </a:solidFill>
                </a:endParaRPr>
              </a:p>
            </p:txBody>
          </p:sp>
        </mc:Choice>
        <mc:Fallback>
          <p:sp>
            <p:nvSpPr>
              <p:cNvPr id="2" name="TextBox 1">
                <a:extLst>
                  <a:ext uri="{FF2B5EF4-FFF2-40B4-BE49-F238E27FC236}">
                    <a16:creationId xmlns:a16="http://schemas.microsoft.com/office/drawing/2014/main" id="{0ECEBE1F-B443-4599-F79B-6A84A674E774}"/>
                  </a:ext>
                </a:extLst>
              </p:cNvPr>
              <p:cNvSpPr txBox="1">
                <a:spLocks noRot="1" noChangeAspect="1" noMove="1" noResize="1" noEditPoints="1" noAdjustHandles="1" noChangeArrowheads="1" noChangeShapeType="1" noTextEdit="1"/>
              </p:cNvSpPr>
              <p:nvPr/>
            </p:nvSpPr>
            <p:spPr>
              <a:xfrm>
                <a:off x="1592509" y="2150914"/>
                <a:ext cx="2537461" cy="637995"/>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963BD00-436F-734D-6B36-01E5A72B6B9F}"/>
              </a:ext>
            </a:extLst>
          </p:cNvPr>
          <p:cNvSpPr txBox="1"/>
          <p:nvPr/>
        </p:nvSpPr>
        <p:spPr>
          <a:xfrm>
            <a:off x="724170" y="2263829"/>
            <a:ext cx="1409360" cy="307777"/>
          </a:xfrm>
          <a:prstGeom prst="rect">
            <a:avLst/>
          </a:prstGeom>
          <a:noFill/>
        </p:spPr>
        <p:txBody>
          <a:bodyPr wrap="none" rtlCol="0">
            <a:spAutoFit/>
          </a:bodyPr>
          <a:lstStyle/>
          <a:p>
            <a:r>
              <a:rPr lang="en-US" dirty="0">
                <a:solidFill>
                  <a:schemeClr val="bg1"/>
                </a:solidFill>
              </a:rPr>
              <a:t>RMSE</a:t>
            </a:r>
            <a:r>
              <a:rPr lang="en-US" dirty="0"/>
              <a:t> </a:t>
            </a:r>
            <a:r>
              <a:rPr lang="en-US" dirty="0">
                <a:solidFill>
                  <a:schemeClr val="bg1"/>
                </a:solidFill>
              </a:rPr>
              <a:t>Formula</a:t>
            </a:r>
          </a:p>
        </p:txBody>
      </p:sp>
      <p:graphicFrame>
        <p:nvGraphicFramePr>
          <p:cNvPr id="21" name="Table 20">
            <a:extLst>
              <a:ext uri="{FF2B5EF4-FFF2-40B4-BE49-F238E27FC236}">
                <a16:creationId xmlns:a16="http://schemas.microsoft.com/office/drawing/2014/main" id="{E5C74DE0-70C1-3EFD-D5DF-66A38BAE002E}"/>
              </a:ext>
            </a:extLst>
          </p:cNvPr>
          <p:cNvGraphicFramePr>
            <a:graphicFrameLocks noGrp="1"/>
          </p:cNvGraphicFramePr>
          <p:nvPr>
            <p:extLst>
              <p:ext uri="{D42A27DB-BD31-4B8C-83A1-F6EECF244321}">
                <p14:modId xmlns:p14="http://schemas.microsoft.com/office/powerpoint/2010/main" val="1514504911"/>
              </p:ext>
            </p:extLst>
          </p:nvPr>
        </p:nvGraphicFramePr>
        <p:xfrm>
          <a:off x="830511" y="2811421"/>
          <a:ext cx="2426967" cy="1966271"/>
        </p:xfrm>
        <a:graphic>
          <a:graphicData uri="http://schemas.openxmlformats.org/drawingml/2006/table">
            <a:tbl>
              <a:tblPr firstRow="1" firstCol="1" bandRow="1">
                <a:tableStyleId>{0C7AB8D6-E4BB-4DE0-85CC-F020A19DB058}</a:tableStyleId>
              </a:tblPr>
              <a:tblGrid>
                <a:gridCol w="1657940">
                  <a:extLst>
                    <a:ext uri="{9D8B030D-6E8A-4147-A177-3AD203B41FA5}">
                      <a16:colId xmlns:a16="http://schemas.microsoft.com/office/drawing/2014/main" val="2014425038"/>
                    </a:ext>
                  </a:extLst>
                </a:gridCol>
                <a:gridCol w="769027">
                  <a:extLst>
                    <a:ext uri="{9D8B030D-6E8A-4147-A177-3AD203B41FA5}">
                      <a16:colId xmlns:a16="http://schemas.microsoft.com/office/drawing/2014/main" val="1073490915"/>
                    </a:ext>
                  </a:extLst>
                </a:gridCol>
              </a:tblGrid>
              <a:tr h="162744">
                <a:tc>
                  <a:txBody>
                    <a:bodyPr/>
                    <a:lstStyle/>
                    <a:p>
                      <a:pPr marL="0" marR="0" algn="just">
                        <a:spcBef>
                          <a:spcPts val="0"/>
                        </a:spcBef>
                        <a:spcAft>
                          <a:spcPts val="0"/>
                        </a:spcAft>
                      </a:pPr>
                      <a:r>
                        <a:rPr lang="en-US" sz="1000">
                          <a:solidFill>
                            <a:schemeClr val="bg1"/>
                          </a:solidFill>
                          <a:effectLst/>
                        </a:rPr>
                        <a:t>Error in Attribute</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just">
                        <a:spcBef>
                          <a:spcPts val="0"/>
                        </a:spcBef>
                        <a:spcAft>
                          <a:spcPts val="0"/>
                        </a:spcAft>
                      </a:pPr>
                      <a:r>
                        <a:rPr lang="en-US" sz="1000">
                          <a:solidFill>
                            <a:schemeClr val="bg1"/>
                          </a:solidFill>
                          <a:effectLst/>
                        </a:rPr>
                        <a:t>Error in %</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91654517"/>
                  </a:ext>
                </a:extLst>
              </a:tr>
              <a:tr h="146020">
                <a:tc>
                  <a:txBody>
                    <a:bodyPr/>
                    <a:lstStyle/>
                    <a:p>
                      <a:pPr marL="0" marR="0" algn="just">
                        <a:lnSpc>
                          <a:spcPct val="115000"/>
                        </a:lnSpc>
                      </a:pPr>
                      <a:r>
                        <a:rPr lang="en-US" sz="1000">
                          <a:solidFill>
                            <a:schemeClr val="bg1"/>
                          </a:solidFill>
                          <a:effectLst/>
                        </a:rPr>
                        <a:t>incidenceRate </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1.67</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816892794"/>
                  </a:ext>
                </a:extLst>
              </a:tr>
              <a:tr h="146020">
                <a:tc>
                  <a:txBody>
                    <a:bodyPr/>
                    <a:lstStyle/>
                    <a:p>
                      <a:pPr marL="0" marR="0" algn="just">
                        <a:lnSpc>
                          <a:spcPct val="115000"/>
                        </a:lnSpc>
                      </a:pPr>
                      <a:r>
                        <a:rPr lang="en-US" sz="1000">
                          <a:solidFill>
                            <a:schemeClr val="bg1"/>
                          </a:solidFill>
                          <a:effectLst/>
                        </a:rPr>
                        <a:t>medIncome </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1.67</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694004750"/>
                  </a:ext>
                </a:extLst>
              </a:tr>
              <a:tr h="146020">
                <a:tc>
                  <a:txBody>
                    <a:bodyPr/>
                    <a:lstStyle/>
                    <a:p>
                      <a:pPr marL="0" marR="0" algn="just">
                        <a:lnSpc>
                          <a:spcPct val="115000"/>
                        </a:lnSpc>
                      </a:pPr>
                      <a:r>
                        <a:rPr lang="en-US" sz="1000">
                          <a:solidFill>
                            <a:schemeClr val="bg1"/>
                          </a:solidFill>
                          <a:effectLst/>
                        </a:rPr>
                        <a:t>povertyPercent </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1.67 </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40238769"/>
                  </a:ext>
                </a:extLst>
              </a:tr>
              <a:tr h="146020">
                <a:tc>
                  <a:txBody>
                    <a:bodyPr/>
                    <a:lstStyle/>
                    <a:p>
                      <a:pPr marL="0" marR="0" algn="just">
                        <a:lnSpc>
                          <a:spcPct val="115000"/>
                        </a:lnSpc>
                      </a:pPr>
                      <a:r>
                        <a:rPr lang="en-US" sz="1000">
                          <a:solidFill>
                            <a:schemeClr val="bg1"/>
                          </a:solidFill>
                          <a:effectLst/>
                        </a:rPr>
                        <a:t>PctHS25_Over</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1.68 </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91889897"/>
                  </a:ext>
                </a:extLst>
              </a:tr>
              <a:tr h="146020">
                <a:tc>
                  <a:txBody>
                    <a:bodyPr/>
                    <a:lstStyle/>
                    <a:p>
                      <a:pPr marL="0" marR="0" algn="just">
                        <a:lnSpc>
                          <a:spcPct val="115000"/>
                        </a:lnSpc>
                      </a:pPr>
                      <a:r>
                        <a:rPr lang="en-US" sz="1000">
                          <a:solidFill>
                            <a:schemeClr val="bg1"/>
                          </a:solidFill>
                          <a:effectLst/>
                        </a:rPr>
                        <a:t>PctBachDeg25_Over </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1.65</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38992128"/>
                  </a:ext>
                </a:extLst>
              </a:tr>
              <a:tr h="146020">
                <a:tc>
                  <a:txBody>
                    <a:bodyPr/>
                    <a:lstStyle/>
                    <a:p>
                      <a:pPr marL="0" marR="0" algn="just">
                        <a:lnSpc>
                          <a:spcPct val="115000"/>
                        </a:lnSpc>
                      </a:pPr>
                      <a:r>
                        <a:rPr lang="en-US" sz="1000">
                          <a:solidFill>
                            <a:schemeClr val="bg1"/>
                          </a:solidFill>
                          <a:effectLst/>
                        </a:rPr>
                        <a:t>PctEmployed16_Over</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1.68</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609870103"/>
                  </a:ext>
                </a:extLst>
              </a:tr>
              <a:tr h="146020">
                <a:tc>
                  <a:txBody>
                    <a:bodyPr/>
                    <a:lstStyle/>
                    <a:p>
                      <a:pPr marL="0" marR="0" algn="just">
                        <a:lnSpc>
                          <a:spcPct val="115000"/>
                        </a:lnSpc>
                      </a:pPr>
                      <a:r>
                        <a:rPr lang="en-US" sz="1000">
                          <a:solidFill>
                            <a:schemeClr val="bg1"/>
                          </a:solidFill>
                          <a:effectLst/>
                        </a:rPr>
                        <a:t>PctUnemployed16_Over</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1.70</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30761289"/>
                  </a:ext>
                </a:extLst>
              </a:tr>
              <a:tr h="146020">
                <a:tc>
                  <a:txBody>
                    <a:bodyPr/>
                    <a:lstStyle/>
                    <a:p>
                      <a:pPr marL="0" marR="0" algn="just">
                        <a:lnSpc>
                          <a:spcPct val="115000"/>
                        </a:lnSpc>
                      </a:pPr>
                      <a:r>
                        <a:rPr lang="en-US" sz="1000">
                          <a:solidFill>
                            <a:schemeClr val="bg1"/>
                          </a:solidFill>
                          <a:effectLst/>
                        </a:rPr>
                        <a:t>PctPrivateCoverage</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1.69</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366054560"/>
                  </a:ext>
                </a:extLst>
              </a:tr>
              <a:tr h="146020">
                <a:tc>
                  <a:txBody>
                    <a:bodyPr/>
                    <a:lstStyle/>
                    <a:p>
                      <a:pPr marL="0" marR="0" algn="just">
                        <a:lnSpc>
                          <a:spcPct val="115000"/>
                        </a:lnSpc>
                        <a:spcBef>
                          <a:spcPts val="0"/>
                        </a:spcBef>
                        <a:spcAft>
                          <a:spcPts val="0"/>
                        </a:spcAft>
                      </a:pPr>
                      <a:r>
                        <a:rPr lang="en-US" sz="1000">
                          <a:solidFill>
                            <a:schemeClr val="bg1"/>
                          </a:solidFill>
                          <a:effectLst/>
                        </a:rPr>
                        <a:t>PctPrivateCoverageAlone</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1.74</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99203069"/>
                  </a:ext>
                </a:extLst>
              </a:tr>
              <a:tr h="146020">
                <a:tc>
                  <a:txBody>
                    <a:bodyPr/>
                    <a:lstStyle/>
                    <a:p>
                      <a:pPr marL="0" marR="0" algn="just">
                        <a:lnSpc>
                          <a:spcPct val="115000"/>
                        </a:lnSpc>
                        <a:spcBef>
                          <a:spcPts val="0"/>
                        </a:spcBef>
                        <a:spcAft>
                          <a:spcPts val="0"/>
                        </a:spcAft>
                      </a:pPr>
                      <a:r>
                        <a:rPr lang="en-US" sz="1000">
                          <a:solidFill>
                            <a:schemeClr val="bg1"/>
                          </a:solidFill>
                          <a:effectLst/>
                        </a:rPr>
                        <a:t>PctPublicCoverage</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a:solidFill>
                            <a:schemeClr val="bg1"/>
                          </a:solidFill>
                          <a:effectLst/>
                        </a:rPr>
                        <a:t>1.68</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11602556"/>
                  </a:ext>
                </a:extLst>
              </a:tr>
              <a:tr h="146020">
                <a:tc>
                  <a:txBody>
                    <a:bodyPr/>
                    <a:lstStyle/>
                    <a:p>
                      <a:pPr marL="0" marR="0" algn="just">
                        <a:lnSpc>
                          <a:spcPct val="115000"/>
                        </a:lnSpc>
                        <a:spcBef>
                          <a:spcPts val="0"/>
                        </a:spcBef>
                        <a:spcAft>
                          <a:spcPts val="0"/>
                        </a:spcAft>
                      </a:pPr>
                      <a:r>
                        <a:rPr lang="en-US" sz="1000">
                          <a:solidFill>
                            <a:schemeClr val="bg1"/>
                          </a:solidFill>
                          <a:effectLst/>
                        </a:rPr>
                        <a:t>PctPublicCoverageAlone</a:t>
                      </a:r>
                      <a:endParaRPr lang="en-US" sz="110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000" dirty="0">
                          <a:solidFill>
                            <a:schemeClr val="bg1"/>
                          </a:solidFill>
                          <a:effectLst/>
                        </a:rPr>
                        <a:t>1.66</a:t>
                      </a:r>
                      <a:endParaRPr lang="en-US" sz="11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106523379"/>
                  </a:ext>
                </a:extLst>
              </a:tr>
            </a:tbl>
          </a:graphicData>
        </a:graphic>
      </p:graphicFrame>
      <p:sp>
        <p:nvSpPr>
          <p:cNvPr id="22" name="TextBox 21">
            <a:extLst>
              <a:ext uri="{FF2B5EF4-FFF2-40B4-BE49-F238E27FC236}">
                <a16:creationId xmlns:a16="http://schemas.microsoft.com/office/drawing/2014/main" id="{7EE1D9E0-FBD5-3E3E-23B1-C5C68535259D}"/>
              </a:ext>
            </a:extLst>
          </p:cNvPr>
          <p:cNvSpPr txBox="1"/>
          <p:nvPr/>
        </p:nvSpPr>
        <p:spPr>
          <a:xfrm>
            <a:off x="4655434" y="4232971"/>
            <a:ext cx="3627916" cy="492443"/>
          </a:xfrm>
          <a:prstGeom prst="rect">
            <a:avLst/>
          </a:prstGeom>
          <a:noFill/>
        </p:spPr>
        <p:txBody>
          <a:bodyPr wrap="none" rtlCol="0">
            <a:spAutoFit/>
          </a:bodyPr>
          <a:lstStyle/>
          <a:p>
            <a:r>
              <a:rPr lang="en-US" sz="1200" dirty="0">
                <a:solidFill>
                  <a:schemeClr val="bg1"/>
                </a:solidFill>
              </a:rPr>
              <a:t>Error in the multivariable regression model 1.304%</a:t>
            </a:r>
          </a:p>
          <a:p>
            <a:endParaRPr lang="en-US" dirty="0"/>
          </a:p>
        </p:txBody>
      </p:sp>
    </p:spTree>
    <p:extLst>
      <p:ext uri="{BB962C8B-B14F-4D97-AF65-F5344CB8AC3E}">
        <p14:creationId xmlns:p14="http://schemas.microsoft.com/office/powerpoint/2010/main" val="3194142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2E63214-B66A-89B0-13EF-B804E79BF467}"/>
                  </a:ext>
                </a:extLst>
              </p:cNvPr>
              <p:cNvSpPr txBox="1"/>
              <p:nvPr/>
            </p:nvSpPr>
            <p:spPr>
              <a:xfrm>
                <a:off x="629920" y="1121022"/>
                <a:ext cx="8199120" cy="24622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i="1" smtClean="0">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=0.007+</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0.402</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𝑖𝑛𝑐𝑖𝑑𝑒𝑛𝑐𝑒</m:t>
                          </m:r>
                          <m:r>
                            <a:rPr lang="en-US" i="1">
                              <a:solidFill>
                                <a:schemeClr val="bg1"/>
                              </a:solidFill>
                              <a:effectLst/>
                              <a:latin typeface="Cambria Math" panose="02040503050406030204" pitchFamily="18" charset="0"/>
                              <a:ea typeface="Times New Roman" panose="02020603050405020304" pitchFamily="18" charset="0"/>
                            </a:rPr>
                            <m:t> </m:t>
                          </m:r>
                          <m:r>
                            <a:rPr lang="en-US" i="1">
                              <a:solidFill>
                                <a:schemeClr val="bg1"/>
                              </a:solidFill>
                              <a:effectLst/>
                              <a:latin typeface="Cambria Math" panose="02040503050406030204" pitchFamily="18" charset="0"/>
                              <a:ea typeface="Times New Roman" panose="02020603050405020304" pitchFamily="18" charset="0"/>
                            </a:rPr>
                            <m:t>𝑟𝑎𝑡𝑒</m:t>
                          </m:r>
                          <m:r>
                            <a:rPr lang="en-US" b="0" i="1" smtClean="0">
                              <a:solidFill>
                                <a:schemeClr val="bg1"/>
                              </a:solidFill>
                              <a:effectLst/>
                              <a:latin typeface="Cambria Math" panose="02040503050406030204" pitchFamily="18" charset="0"/>
                              <a:ea typeface="Times New Roman" panose="02020603050405020304" pitchFamily="18" charset="0"/>
                            </a:rPr>
                            <m:t>(</m:t>
                          </m:r>
                          <m:sSub>
                            <m:sSubPr>
                              <m:ctrlPr>
                                <a:rPr lang="en-US" i="1" smtClean="0">
                                  <a:solidFill>
                                    <a:schemeClr val="bg1"/>
                                  </a:solidFill>
                                  <a:effectLst/>
                                  <a:latin typeface="Cambria Math" panose="02040503050406030204" pitchFamily="18" charset="0"/>
                                </a:rPr>
                              </m:ctrlPr>
                            </m:sSubPr>
                            <m:e>
                              <m:r>
                                <a:rPr lang="en-US" i="1">
                                  <a:solidFill>
                                    <a:schemeClr val="bg1"/>
                                  </a:solidFill>
                                  <a:effectLst/>
                                  <a:latin typeface="Cambria Math" panose="02040503050406030204" pitchFamily="18" charset="0"/>
                                </a:rPr>
                                <m:t>𝑥</m:t>
                              </m:r>
                            </m:e>
                            <m:sub>
                              <m:r>
                                <a:rPr lang="en-US" i="1">
                                  <a:solidFill>
                                    <a:schemeClr val="bg1"/>
                                  </a:solidFill>
                                  <a:effectLst/>
                                  <a:latin typeface="Cambria Math" panose="02040503050406030204" pitchFamily="18" charset="0"/>
                                </a:rPr>
                                <m:t>1</m:t>
                              </m:r>
                            </m:sub>
                          </m:sSub>
                          <m:r>
                            <a:rPr lang="en-US" b="0" i="1" smtClean="0">
                              <a:solidFill>
                                <a:schemeClr val="bg1"/>
                              </a:solidFill>
                              <a:effectLst/>
                              <a:latin typeface="Cambria Math" panose="02040503050406030204" pitchFamily="18" charset="0"/>
                            </a:rPr>
                            <m:t>)</m:t>
                          </m:r>
                        </m:e>
                      </m:d>
                    </m:oMath>
                  </m:oMathPara>
                </a14:m>
                <a:endParaRPr lang="en-US" i="1" dirty="0">
                  <a:solidFill>
                    <a:schemeClr val="bg1"/>
                  </a:solidFill>
                  <a:effectLst/>
                  <a:latin typeface="Cambria Math" panose="020405030504060302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=0.016+</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GB" i="1">
                              <a:solidFill>
                                <a:schemeClr val="bg1"/>
                              </a:solidFill>
                              <a:effectLst/>
                              <a:latin typeface="Cambria Math" panose="02040503050406030204" pitchFamily="18" charset="0"/>
                              <a:ea typeface="Times New Roman" panose="02020603050405020304" pitchFamily="18" charset="0"/>
                            </a:rPr>
                            <m:t>−</m:t>
                          </m:r>
                          <m:r>
                            <a:rPr lang="en-GB">
                              <a:solidFill>
                                <a:schemeClr val="bg1"/>
                              </a:solidFill>
                              <a:effectLst/>
                              <a:latin typeface="Cambria Math" panose="02040503050406030204" pitchFamily="18" charset="0"/>
                              <a:ea typeface="Times New Roman" panose="02020603050405020304" pitchFamily="18" charset="0"/>
                            </a:rPr>
                            <m:t>0.397</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𝑚𝑒𝑑𝐼𝑛𝑐𝑜𝑚𝑒</m:t>
                          </m:r>
                          <m:r>
                            <a:rPr lang="en-US" b="0" i="1" smtClean="0">
                              <a:solidFill>
                                <a:schemeClr val="bg1"/>
                              </a:solidFill>
                              <a:effectLst/>
                              <a:latin typeface="Cambria Math" panose="02040503050406030204" pitchFamily="18" charset="0"/>
                              <a:ea typeface="Times New Roman" panose="020206030504050203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=−0.003+</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0.4</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𝑝𝑜𝑣𝑒𝑟𝑡𝑦𝑃𝑐𝑡</m:t>
                          </m:r>
                          <m:r>
                            <a:rPr lang="en-US" b="0" i="1" smtClean="0">
                              <a:solidFill>
                                <a:schemeClr val="bg1"/>
                              </a:solidFill>
                              <a:effectLst/>
                              <a:latin typeface="Cambria Math" panose="02040503050406030204" pitchFamily="18" charset="0"/>
                              <a:ea typeface="Times New Roman" panose="020206030504050203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=0.004+</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0.</m:t>
                          </m:r>
                          <m:r>
                            <a:rPr lang="en-GB">
                              <a:solidFill>
                                <a:schemeClr val="bg1"/>
                              </a:solidFill>
                              <a:effectLst/>
                              <a:latin typeface="Cambria Math" panose="02040503050406030204" pitchFamily="18" charset="0"/>
                              <a:ea typeface="Times New Roman" panose="02020603050405020304" pitchFamily="18" charset="0"/>
                            </a:rPr>
                            <m:t>391</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𝑃𝑐𝑡𝐻𝑆</m:t>
                          </m:r>
                          <m:r>
                            <a:rPr lang="en-US" i="1">
                              <a:solidFill>
                                <a:schemeClr val="bg1"/>
                              </a:solidFill>
                              <a:effectLst/>
                              <a:latin typeface="Cambria Math" panose="02040503050406030204" pitchFamily="18" charset="0"/>
                              <a:ea typeface="Times New Roman" panose="02020603050405020304" pitchFamily="18" charset="0"/>
                            </a:rPr>
                            <m:t>24(</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=0.007+</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0.433</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𝑃𝑐𝑡𝐵𝑎𝑐h𝐷𝑒𝑔</m:t>
                          </m:r>
                          <m:r>
                            <a:rPr lang="en-US" i="1">
                              <a:solidFill>
                                <a:schemeClr val="bg1"/>
                              </a:solidFill>
                              <a:effectLst/>
                              <a:latin typeface="Cambria Math" panose="02040503050406030204" pitchFamily="18" charset="0"/>
                              <a:ea typeface="Times New Roman" panose="02020603050405020304" pitchFamily="18" charset="0"/>
                            </a:rPr>
                            <m:t>25(</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=0.001+</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GB">
                              <a:solidFill>
                                <a:schemeClr val="bg1"/>
                              </a:solidFill>
                              <a:effectLst/>
                              <a:latin typeface="Cambria Math" panose="02040503050406030204" pitchFamily="18" charset="0"/>
                              <a:ea typeface="Times New Roman" panose="02020603050405020304" pitchFamily="18" charset="0"/>
                            </a:rPr>
                            <m:t> </m:t>
                          </m:r>
                          <m:r>
                            <a:rPr lang="en-GB" i="1">
                              <a:solidFill>
                                <a:schemeClr val="bg1"/>
                              </a:solidFill>
                              <a:effectLst/>
                              <a:latin typeface="Cambria Math" panose="02040503050406030204" pitchFamily="18" charset="0"/>
                              <a:ea typeface="Times New Roman" panose="02020603050405020304" pitchFamily="18" charset="0"/>
                            </a:rPr>
                            <m:t>−</m:t>
                          </m:r>
                          <m:r>
                            <a:rPr lang="en-GB">
                              <a:solidFill>
                                <a:schemeClr val="bg1"/>
                              </a:solidFill>
                              <a:effectLst/>
                              <a:latin typeface="Cambria Math" panose="02040503050406030204" pitchFamily="18" charset="0"/>
                              <a:ea typeface="Times New Roman" panose="02020603050405020304" pitchFamily="18" charset="0"/>
                            </a:rPr>
                            <m:t>0.393</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𝑃𝑐𝑡𝐸𝑚𝑝𝑙𝑜𝑦𝑒𝑑</m:t>
                          </m:r>
                          <m:r>
                            <a:rPr lang="en-US" i="1">
                              <a:solidFill>
                                <a:schemeClr val="bg1"/>
                              </a:solidFill>
                              <a:effectLst/>
                              <a:latin typeface="Cambria Math" panose="02040503050406030204" pitchFamily="18" charset="0"/>
                              <a:ea typeface="Times New Roman" panose="02020603050405020304" pitchFamily="18" charset="0"/>
                            </a:rPr>
                            <m:t>16_</m:t>
                          </m:r>
                          <m:r>
                            <a:rPr lang="en-US" i="1">
                              <a:solidFill>
                                <a:schemeClr val="bg1"/>
                              </a:solidFill>
                              <a:effectLst/>
                              <a:latin typeface="Cambria Math" panose="02040503050406030204" pitchFamily="18" charset="0"/>
                              <a:ea typeface="Times New Roman" panose="02020603050405020304" pitchFamily="18" charset="0"/>
                            </a:rPr>
                            <m:t>𝑜𝑣𝑒𝑟</m:t>
                          </m:r>
                          <m:r>
                            <a:rPr lang="en-US" b="0" i="1" smtClean="0">
                              <a:solidFill>
                                <a:schemeClr val="bg1"/>
                              </a:solidFill>
                              <a:effectLst/>
                              <a:latin typeface="Cambria Math" panose="02040503050406030204" pitchFamily="18" charset="0"/>
                              <a:ea typeface="Times New Roman" panose="020206030504050203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m:t>
                      </m:r>
                      <m:r>
                        <a:rPr lang="en-GB" i="1">
                          <a:solidFill>
                            <a:schemeClr val="bg1"/>
                          </a:solidFill>
                          <a:effectLst/>
                          <a:latin typeface="Cambria Math" panose="02040503050406030204" pitchFamily="18" charset="0"/>
                          <a:ea typeface="Times New Roman" panose="02020603050405020304" pitchFamily="18" charset="0"/>
                        </a:rPr>
                        <m:t>−</m:t>
                      </m:r>
                      <m:r>
                        <a:rPr lang="en-GB">
                          <a:solidFill>
                            <a:schemeClr val="bg1"/>
                          </a:solidFill>
                          <a:effectLst/>
                          <a:latin typeface="Cambria Math" panose="02040503050406030204" pitchFamily="18" charset="0"/>
                          <a:ea typeface="Times New Roman" panose="02020603050405020304" pitchFamily="18" charset="0"/>
                        </a:rPr>
                        <m:t>0.002</m:t>
                      </m:r>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0.364</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𝑃𝑐𝑡𝑈𝑛𝑒𝑚𝑝𝑙𝑜𝑦𝑒𝑑</m:t>
                          </m:r>
                          <m:r>
                            <a:rPr lang="en-US" i="1">
                              <a:solidFill>
                                <a:schemeClr val="bg1"/>
                              </a:solidFill>
                              <a:effectLst/>
                              <a:latin typeface="Cambria Math" panose="02040503050406030204" pitchFamily="18" charset="0"/>
                              <a:ea typeface="Times New Roman" panose="02020603050405020304" pitchFamily="18" charset="0"/>
                            </a:rPr>
                            <m:t>16_</m:t>
                          </m:r>
                          <m:r>
                            <a:rPr lang="en-US" i="1">
                              <a:solidFill>
                                <a:schemeClr val="bg1"/>
                              </a:solidFill>
                              <a:effectLst/>
                              <a:latin typeface="Cambria Math" panose="02040503050406030204" pitchFamily="18" charset="0"/>
                              <a:ea typeface="Times New Roman" panose="02020603050405020304" pitchFamily="18" charset="0"/>
                            </a:rPr>
                            <m:t>𝑜𝑣𝑒𝑟</m:t>
                          </m:r>
                          <m:r>
                            <a:rPr lang="en-US" b="0" i="1" smtClean="0">
                              <a:solidFill>
                                <a:schemeClr val="bg1"/>
                              </a:solidFill>
                              <a:effectLst/>
                              <a:latin typeface="Cambria Math" panose="02040503050406030204" pitchFamily="18" charset="0"/>
                              <a:ea typeface="Times New Roman" panose="020206030504050203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7</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=0.001+</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−0.380</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𝑃𝑐𝑡𝑃𝑟𝑖𝑣𝑎𝑡𝑒𝐶𝑜𝑣𝑒𝑟𝑎𝑔𝑒</m:t>
                          </m:r>
                          <m:r>
                            <a:rPr lang="en-US" b="0" i="1" smtClean="0">
                              <a:solidFill>
                                <a:schemeClr val="bg1"/>
                              </a:solidFill>
                              <a:effectLst/>
                              <a:latin typeface="Cambria Math" panose="02040503050406030204" pitchFamily="18" charset="0"/>
                              <a:ea typeface="Times New Roman" panose="020206030504050203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8</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=0.002+</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−0.306</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𝑃𝑐𝑡𝑃𝑟𝑖𝑣𝑎𝑡𝑒𝐶𝑜𝑣𝑒𝑟𝑎𝑔𝑒𝐴𝑙𝑜𝑛𝑒</m:t>
                          </m:r>
                          <m:r>
                            <a:rPr lang="en-US" b="0" i="1" smtClean="0">
                              <a:solidFill>
                                <a:schemeClr val="bg1"/>
                              </a:solidFill>
                              <a:effectLst/>
                              <a:latin typeface="Cambria Math" panose="02040503050406030204" pitchFamily="18" charset="0"/>
                              <a:ea typeface="Times New Roman" panose="020206030504050203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9</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=0.002+</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0.387</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𝑃𝑐𝑡𝑃𝑢𝑏𝑙𝑖𝑐𝐶𝑜𝑣𝑒𝑟𝑎𝑔𝑒</m:t>
                          </m:r>
                          <m:r>
                            <a:rPr lang="en-US" b="0" i="1" smtClean="0">
                              <a:solidFill>
                                <a:schemeClr val="bg1"/>
                              </a:solidFill>
                              <a:effectLst/>
                              <a:latin typeface="Cambria Math" panose="02040503050406030204" pitchFamily="18" charset="0"/>
                              <a:ea typeface="Times New Roman" panose="020206030504050203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10</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i="1">
                              <a:solidFill>
                                <a:schemeClr val="bg1"/>
                              </a:solidFill>
                              <a:effectLst/>
                              <a:latin typeface="Cambria Math" panose="02040503050406030204" pitchFamily="18" charset="0"/>
                              <a:ea typeface="Times New Roman" panose="02020603050405020304" pitchFamily="18" charset="0"/>
                            </a:rPr>
                          </m:ctrlPr>
                        </m:accPr>
                        <m:e>
                          <m:r>
                            <a:rPr lang="en-US" i="1">
                              <a:solidFill>
                                <a:schemeClr val="bg1"/>
                              </a:solidFill>
                              <a:effectLst/>
                              <a:latin typeface="Cambria Math" panose="02040503050406030204" pitchFamily="18" charset="0"/>
                              <a:ea typeface="Times New Roman" panose="02020603050405020304" pitchFamily="18" charset="0"/>
                            </a:rPr>
                            <m:t>𝑦</m:t>
                          </m:r>
                        </m:e>
                      </m:acc>
                      <m:r>
                        <a:rPr lang="en-US" i="1">
                          <a:solidFill>
                            <a:schemeClr val="bg1"/>
                          </a:solidFill>
                          <a:effectLst/>
                          <a:latin typeface="Cambria Math" panose="02040503050406030204" pitchFamily="18" charset="0"/>
                          <a:ea typeface="Times New Roman" panose="02020603050405020304" pitchFamily="18" charset="0"/>
                        </a:rPr>
                        <m:t>=−0.0001+</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0.422</m:t>
                          </m:r>
                        </m:e>
                      </m:d>
                      <m:r>
                        <a:rPr lang="en-US" i="1">
                          <a:solidFill>
                            <a:schemeClr val="bg1"/>
                          </a:solidFill>
                          <a:effectLst/>
                          <a:latin typeface="Cambria Math" panose="02040503050406030204" pitchFamily="18" charset="0"/>
                          <a:ea typeface="Times New Roman" panose="02020603050405020304" pitchFamily="18" charset="0"/>
                        </a:rPr>
                        <m:t>∗</m:t>
                      </m:r>
                      <m:d>
                        <m:dPr>
                          <m:ctrlPr>
                            <a:rPr lang="en-US" i="1">
                              <a:solidFill>
                                <a:schemeClr val="bg1"/>
                              </a:solidFill>
                              <a:effectLst/>
                              <a:latin typeface="Cambria Math" panose="02040503050406030204" pitchFamily="18" charset="0"/>
                              <a:ea typeface="Times New Roman" panose="02020603050405020304" pitchFamily="18" charset="0"/>
                            </a:rPr>
                          </m:ctrlPr>
                        </m:dPr>
                        <m:e>
                          <m:r>
                            <a:rPr lang="en-US" i="1">
                              <a:solidFill>
                                <a:schemeClr val="bg1"/>
                              </a:solidFill>
                              <a:effectLst/>
                              <a:latin typeface="Cambria Math" panose="02040503050406030204" pitchFamily="18" charset="0"/>
                              <a:ea typeface="Times New Roman" panose="02020603050405020304" pitchFamily="18" charset="0"/>
                            </a:rPr>
                            <m:t>𝑃𝑐𝑡𝑃𝑢𝑏𝑙𝑖𝑐𝐶𝑜𝑣𝑒𝑟𝑎𝑔𝑒𝐴𝑙𝑜𝑛𝑒</m:t>
                          </m:r>
                          <m:r>
                            <a:rPr lang="en-US" b="0" i="1" smtClean="0">
                              <a:solidFill>
                                <a:schemeClr val="bg1"/>
                              </a:solidFill>
                              <a:effectLst/>
                              <a:latin typeface="Cambria Math" panose="02040503050406030204" pitchFamily="18" charset="0"/>
                              <a:ea typeface="Times New Roman" panose="020206030504050203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1</m:t>
                              </m:r>
                            </m:sub>
                          </m:sSub>
                          <m:r>
                            <a:rPr lang="en-US" b="0" i="1" smtClean="0">
                              <a:solidFill>
                                <a:schemeClr val="bg1"/>
                              </a:solidFill>
                              <a:effectLst/>
                              <a:latin typeface="Cambria Math" panose="02040503050406030204" pitchFamily="18" charset="0"/>
                              <a:ea typeface="Times New Roman" panose="02020603050405020304" pitchFamily="18" charset="0"/>
                            </a:rPr>
                            <m:t>)</m:t>
                          </m:r>
                        </m:e>
                      </m:d>
                    </m:oMath>
                  </m:oMathPara>
                </a14:m>
                <a:endParaRPr lang="en-US" dirty="0">
                  <a:solidFill>
                    <a:schemeClr val="bg1"/>
                  </a:solidFill>
                  <a:effectLst/>
                  <a:latin typeface="Times New Roman" panose="02020603050405020304" pitchFamily="18" charset="0"/>
                  <a:ea typeface="Times New Roman" panose="02020603050405020304" pitchFamily="18" charset="0"/>
                </a:endParaRPr>
              </a:p>
            </p:txBody>
          </p:sp>
        </mc:Choice>
        <mc:Fallback>
          <p:sp>
            <p:nvSpPr>
              <p:cNvPr id="3" name="TextBox 2">
                <a:extLst>
                  <a:ext uri="{FF2B5EF4-FFF2-40B4-BE49-F238E27FC236}">
                    <a16:creationId xmlns:a16="http://schemas.microsoft.com/office/drawing/2014/main" id="{82E63214-B66A-89B0-13EF-B804E79BF467}"/>
                  </a:ext>
                </a:extLst>
              </p:cNvPr>
              <p:cNvSpPr txBox="1">
                <a:spLocks noRot="1" noChangeAspect="1" noMove="1" noResize="1" noEditPoints="1" noAdjustHandles="1" noChangeArrowheads="1" noChangeShapeType="1" noTextEdit="1"/>
              </p:cNvSpPr>
              <p:nvPr/>
            </p:nvSpPr>
            <p:spPr>
              <a:xfrm>
                <a:off x="629920" y="1121022"/>
                <a:ext cx="8199120" cy="2462213"/>
              </a:xfrm>
              <a:prstGeom prst="rect">
                <a:avLst/>
              </a:prstGeom>
              <a:blipFill>
                <a:blip r:embed="rId2"/>
                <a:stretch>
                  <a:fillRect b="-24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2183ED6-A755-833C-4093-F5C8C58E8808}"/>
              </a:ext>
            </a:extLst>
          </p:cNvPr>
          <p:cNvSpPr txBox="1"/>
          <p:nvPr/>
        </p:nvSpPr>
        <p:spPr>
          <a:xfrm>
            <a:off x="629920" y="326204"/>
            <a:ext cx="4572000" cy="584775"/>
          </a:xfrm>
          <a:prstGeom prst="rect">
            <a:avLst/>
          </a:prstGeom>
          <a:noFill/>
        </p:spPr>
        <p:txBody>
          <a:bodyPr wrap="square">
            <a:spAutoFit/>
          </a:bodyPr>
          <a:lstStyle/>
          <a:p>
            <a:r>
              <a:rPr kumimoji="0" lang="en-US" sz="3200" b="0" i="0" u="none" strike="noStrike" kern="0" cap="none" spc="0" normalizeH="0" baseline="0" noProof="0" dirty="0">
                <a:ln>
                  <a:noFill/>
                </a:ln>
                <a:solidFill>
                  <a:srgbClr val="FFFFFF"/>
                </a:solidFill>
                <a:effectLst/>
                <a:uLnTx/>
                <a:uFillTx/>
                <a:latin typeface="Share Tech"/>
                <a:sym typeface="Share Tech"/>
              </a:rPr>
              <a:t>Results</a:t>
            </a:r>
            <a:endParaRPr lang="en-US" sz="3200" dirty="0"/>
          </a:p>
        </p:txBody>
      </p:sp>
      <p:cxnSp>
        <p:nvCxnSpPr>
          <p:cNvPr id="7" name="Straight Connector 6">
            <a:extLst>
              <a:ext uri="{FF2B5EF4-FFF2-40B4-BE49-F238E27FC236}">
                <a16:creationId xmlns:a16="http://schemas.microsoft.com/office/drawing/2014/main" id="{8BFA97DF-0170-6AAA-F985-5D5476BEF048}"/>
              </a:ext>
            </a:extLst>
          </p:cNvPr>
          <p:cNvCxnSpPr>
            <a:cxnSpLocks/>
          </p:cNvCxnSpPr>
          <p:nvPr/>
        </p:nvCxnSpPr>
        <p:spPr>
          <a:xfrm>
            <a:off x="741680" y="1016000"/>
            <a:ext cx="34442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BF2B136-5BCB-94E9-1D40-1F5EB327B44C}"/>
              </a:ext>
            </a:extLst>
          </p:cNvPr>
          <p:cNvPicPr>
            <a:picLocks noChangeAspect="1"/>
          </p:cNvPicPr>
          <p:nvPr/>
        </p:nvPicPr>
        <p:blipFill>
          <a:blip r:embed="rId3"/>
          <a:stretch>
            <a:fillRect/>
          </a:stretch>
        </p:blipFill>
        <p:spPr>
          <a:xfrm>
            <a:off x="8033298" y="-317098"/>
            <a:ext cx="1591483" cy="1591483"/>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E822BBF-93EC-1808-4B25-D4ACD2095C3F}"/>
                  </a:ext>
                </a:extLst>
              </p:cNvPr>
              <p:cNvSpPr txBox="1"/>
              <p:nvPr/>
            </p:nvSpPr>
            <p:spPr>
              <a:xfrm>
                <a:off x="287882" y="3793278"/>
                <a:ext cx="8199120" cy="728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a:solidFill>
                            <a:schemeClr val="bg1"/>
                          </a:solidFill>
                          <a:latin typeface="Cambria Math" panose="02040503050406030204" pitchFamily="18" charset="0"/>
                        </a:rPr>
                        <m:t>𝑚𝑜𝑑𝑒</m:t>
                      </m:r>
                      <m:r>
                        <a:rPr lang="en-GB" i="1" smtClean="0">
                          <a:solidFill>
                            <a:schemeClr val="bg1"/>
                          </a:solidFill>
                          <a:latin typeface="Cambria Math" panose="02040503050406030204" pitchFamily="18" charset="0"/>
                        </a:rPr>
                        <m:t>𝑙</m:t>
                      </m:r>
                      <m:r>
                        <a:rPr lang="en-GB" i="1">
                          <a:solidFill>
                            <a:schemeClr val="bg1"/>
                          </a:solidFill>
                          <a:latin typeface="Cambria Math" panose="02040503050406030204" pitchFamily="18" charset="0"/>
                        </a:rPr>
                        <m:t>= 0.3717 ∗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1 −0.0789 ∗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2 + 0.093 ∗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3 + 0.2291 ∗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4 −0.0744 ∗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5 −0.0443 ∗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6 + 0.1036 ∗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7 −0.1312∗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8 + 0.0219 ∗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9 −0.0991∗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10 + 0.065 ∗ </m:t>
                      </m:r>
                      <m:r>
                        <a:rPr lang="en-GB" i="1">
                          <a:solidFill>
                            <a:schemeClr val="bg1"/>
                          </a:solidFill>
                          <a:latin typeface="Cambria Math" panose="02040503050406030204" pitchFamily="18" charset="0"/>
                        </a:rPr>
                        <m:t>𝑥</m:t>
                      </m:r>
                      <m:r>
                        <a:rPr lang="en-GB" i="1">
                          <a:solidFill>
                            <a:schemeClr val="bg1"/>
                          </a:solidFill>
                          <a:latin typeface="Cambria Math" panose="02040503050406030204" pitchFamily="18" charset="0"/>
                        </a:rPr>
                        <m:t>11 + 0.0074</m:t>
                      </m:r>
                    </m:oMath>
                  </m:oMathPara>
                </a14:m>
                <a:endParaRPr lang="en-US" sz="1600" dirty="0">
                  <a:solidFill>
                    <a:schemeClr val="bg1"/>
                  </a:solidFill>
                </a:endParaRPr>
              </a:p>
            </p:txBody>
          </p:sp>
        </mc:Choice>
        <mc:Fallback>
          <p:sp>
            <p:nvSpPr>
              <p:cNvPr id="2" name="TextBox 1">
                <a:extLst>
                  <a:ext uri="{FF2B5EF4-FFF2-40B4-BE49-F238E27FC236}">
                    <a16:creationId xmlns:a16="http://schemas.microsoft.com/office/drawing/2014/main" id="{0E822BBF-93EC-1808-4B25-D4ACD2095C3F}"/>
                  </a:ext>
                </a:extLst>
              </p:cNvPr>
              <p:cNvSpPr txBox="1">
                <a:spLocks noRot="1" noChangeAspect="1" noMove="1" noResize="1" noEditPoints="1" noAdjustHandles="1" noChangeArrowheads="1" noChangeShapeType="1" noTextEdit="1"/>
              </p:cNvSpPr>
              <p:nvPr/>
            </p:nvSpPr>
            <p:spPr>
              <a:xfrm>
                <a:off x="287882" y="3793278"/>
                <a:ext cx="8199120" cy="728789"/>
              </a:xfrm>
              <a:prstGeom prst="rect">
                <a:avLst/>
              </a:prstGeom>
              <a:blipFill>
                <a:blip r:embed="rId4"/>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525BF858-E4A5-5742-57F0-4860CEF629D0}"/>
              </a:ext>
            </a:extLst>
          </p:cNvPr>
          <p:cNvCxnSpPr>
            <a:cxnSpLocks/>
          </p:cNvCxnSpPr>
          <p:nvPr/>
        </p:nvCxnSpPr>
        <p:spPr>
          <a:xfrm>
            <a:off x="741680" y="3708000"/>
            <a:ext cx="74963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368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966A00-8443-6872-48E1-56865F8E7B16}"/>
              </a:ext>
            </a:extLst>
          </p:cNvPr>
          <p:cNvSpPr txBox="1"/>
          <p:nvPr/>
        </p:nvSpPr>
        <p:spPr>
          <a:xfrm>
            <a:off x="738585" y="885686"/>
            <a:ext cx="4572000" cy="584775"/>
          </a:xfrm>
          <a:prstGeom prst="rect">
            <a:avLst/>
          </a:prstGeom>
          <a:noFill/>
        </p:spPr>
        <p:txBody>
          <a:bodyPr wrap="square">
            <a:spAutoFit/>
          </a:bodyPr>
          <a:lstStyle/>
          <a:p>
            <a:r>
              <a:rPr lang="en-US" sz="3200" dirty="0">
                <a:solidFill>
                  <a:srgbClr val="FFFFFF"/>
                </a:solidFill>
                <a:latin typeface="Share Tech"/>
                <a:sym typeface="Share Tech"/>
              </a:rPr>
              <a:t>Conclusion</a:t>
            </a:r>
            <a:endParaRPr lang="en-US" sz="1600" dirty="0"/>
          </a:p>
        </p:txBody>
      </p:sp>
      <p:cxnSp>
        <p:nvCxnSpPr>
          <p:cNvPr id="11" name="Straight Connector 10">
            <a:extLst>
              <a:ext uri="{FF2B5EF4-FFF2-40B4-BE49-F238E27FC236}">
                <a16:creationId xmlns:a16="http://schemas.microsoft.com/office/drawing/2014/main" id="{BCEFAC79-48BA-5988-3E26-FDF3F65BC385}"/>
              </a:ext>
            </a:extLst>
          </p:cNvPr>
          <p:cNvCxnSpPr>
            <a:cxnSpLocks/>
          </p:cNvCxnSpPr>
          <p:nvPr/>
        </p:nvCxnSpPr>
        <p:spPr>
          <a:xfrm>
            <a:off x="738585" y="1590199"/>
            <a:ext cx="28646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3BEABE2-3409-918A-3803-A587D5D06DAC}"/>
              </a:ext>
            </a:extLst>
          </p:cNvPr>
          <p:cNvSpPr txBox="1"/>
          <p:nvPr/>
        </p:nvSpPr>
        <p:spPr>
          <a:xfrm>
            <a:off x="660797" y="1925260"/>
            <a:ext cx="7822406" cy="1815882"/>
          </a:xfrm>
          <a:prstGeom prst="rect">
            <a:avLst/>
          </a:prstGeom>
          <a:noFill/>
        </p:spPr>
        <p:txBody>
          <a:bodyPr wrap="square">
            <a:spAutoFit/>
          </a:bodyPr>
          <a:lstStyle/>
          <a:p>
            <a:r>
              <a:rPr lang="en-US" sz="1600" dirty="0">
                <a:solidFill>
                  <a:schemeClr val="bg1"/>
                </a:solidFill>
              </a:rPr>
              <a:t>Increasing the median income of a county can reduce the cancer mortalities. Since the resident can access better or more healthcare services.</a:t>
            </a:r>
          </a:p>
          <a:p>
            <a:endParaRPr lang="en-US" sz="1600" dirty="0">
              <a:solidFill>
                <a:schemeClr val="bg1"/>
              </a:solidFill>
            </a:endParaRPr>
          </a:p>
          <a:p>
            <a:r>
              <a:rPr lang="en-US" sz="1600" dirty="0">
                <a:solidFill>
                  <a:schemeClr val="bg1"/>
                </a:solidFill>
              </a:rPr>
              <a:t>The higher the percent of people with higher education in a county, the less the cancer mortalities. As the educated individual can follow a lifestyle that protects him from having cancer such as avoiding tobacco or alcohol. Consequently, this will reduce the incidence rate</a:t>
            </a:r>
          </a:p>
        </p:txBody>
      </p:sp>
      <p:pic>
        <p:nvPicPr>
          <p:cNvPr id="15" name="Picture 14">
            <a:extLst>
              <a:ext uri="{FF2B5EF4-FFF2-40B4-BE49-F238E27FC236}">
                <a16:creationId xmlns:a16="http://schemas.microsoft.com/office/drawing/2014/main" id="{7F842906-EA60-3B2E-E4A2-637575CD8CFB}"/>
              </a:ext>
            </a:extLst>
          </p:cNvPr>
          <p:cNvPicPr>
            <a:picLocks noChangeAspect="1"/>
          </p:cNvPicPr>
          <p:nvPr/>
        </p:nvPicPr>
        <p:blipFill>
          <a:blip r:embed="rId2"/>
          <a:stretch>
            <a:fillRect/>
          </a:stretch>
        </p:blipFill>
        <p:spPr>
          <a:xfrm>
            <a:off x="8040197" y="-591358"/>
            <a:ext cx="1591483" cy="1591483"/>
          </a:xfrm>
          <a:prstGeom prst="rect">
            <a:avLst/>
          </a:prstGeom>
        </p:spPr>
      </p:pic>
    </p:spTree>
    <p:extLst>
      <p:ext uri="{BB962C8B-B14F-4D97-AF65-F5344CB8AC3E}">
        <p14:creationId xmlns:p14="http://schemas.microsoft.com/office/powerpoint/2010/main" val="211032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3BEABE2-3409-918A-3803-A587D5D06DAC}"/>
              </a:ext>
            </a:extLst>
          </p:cNvPr>
          <p:cNvSpPr txBox="1"/>
          <p:nvPr/>
        </p:nvSpPr>
        <p:spPr>
          <a:xfrm>
            <a:off x="752237" y="1429960"/>
            <a:ext cx="7822406" cy="2062103"/>
          </a:xfrm>
          <a:prstGeom prst="rect">
            <a:avLst/>
          </a:prstGeom>
          <a:noFill/>
        </p:spPr>
        <p:txBody>
          <a:bodyPr wrap="square">
            <a:spAutoFit/>
          </a:bodyPr>
          <a:lstStyle/>
          <a:p>
            <a:r>
              <a:rPr lang="en-US" sz="1600" dirty="0">
                <a:solidFill>
                  <a:schemeClr val="bg1"/>
                </a:solidFill>
              </a:rPr>
              <a:t>The type of the health coverage which a resident in a county receives has a significant impact on the cancer mortalities in a county. This health coverage can help the resident access better healthcare services.</a:t>
            </a:r>
          </a:p>
          <a:p>
            <a:endParaRPr lang="en-US" sz="1600" dirty="0">
              <a:solidFill>
                <a:schemeClr val="bg1"/>
              </a:solidFill>
            </a:endParaRPr>
          </a:p>
          <a:p>
            <a:r>
              <a:rPr lang="en-US" sz="1600" dirty="0">
                <a:solidFill>
                  <a:schemeClr val="bg1"/>
                </a:solidFill>
              </a:rPr>
              <a:t>The more unemployed people in a county, the more the probability of having high cancer mortalities. As an unemployed resident won’t have sufficient money to access several health services. Also, he could suffer from bad lifestyle such as low-quality nutrition that increases the cancer incidence rate such as colorectal cancer.</a:t>
            </a:r>
          </a:p>
        </p:txBody>
      </p:sp>
      <p:pic>
        <p:nvPicPr>
          <p:cNvPr id="15" name="Picture 14">
            <a:extLst>
              <a:ext uri="{FF2B5EF4-FFF2-40B4-BE49-F238E27FC236}">
                <a16:creationId xmlns:a16="http://schemas.microsoft.com/office/drawing/2014/main" id="{7F842906-EA60-3B2E-E4A2-637575CD8CFB}"/>
              </a:ext>
            </a:extLst>
          </p:cNvPr>
          <p:cNvPicPr>
            <a:picLocks noChangeAspect="1"/>
          </p:cNvPicPr>
          <p:nvPr/>
        </p:nvPicPr>
        <p:blipFill>
          <a:blip r:embed="rId2"/>
          <a:stretch>
            <a:fillRect/>
          </a:stretch>
        </p:blipFill>
        <p:spPr>
          <a:xfrm>
            <a:off x="8040197" y="-591358"/>
            <a:ext cx="1591483" cy="1591483"/>
          </a:xfrm>
          <a:prstGeom prst="rect">
            <a:avLst/>
          </a:prstGeom>
        </p:spPr>
      </p:pic>
      <p:pic>
        <p:nvPicPr>
          <p:cNvPr id="2" name="Picture 1">
            <a:extLst>
              <a:ext uri="{FF2B5EF4-FFF2-40B4-BE49-F238E27FC236}">
                <a16:creationId xmlns:a16="http://schemas.microsoft.com/office/drawing/2014/main" id="{8A31F0BC-A682-65B8-D3E2-D47A86E6FE69}"/>
              </a:ext>
            </a:extLst>
          </p:cNvPr>
          <p:cNvPicPr>
            <a:picLocks noChangeAspect="1"/>
          </p:cNvPicPr>
          <p:nvPr/>
        </p:nvPicPr>
        <p:blipFill>
          <a:blip r:embed="rId2"/>
          <a:stretch>
            <a:fillRect/>
          </a:stretch>
        </p:blipFill>
        <p:spPr>
          <a:xfrm>
            <a:off x="-738043" y="4148282"/>
            <a:ext cx="1591483" cy="1591483"/>
          </a:xfrm>
          <a:prstGeom prst="rect">
            <a:avLst/>
          </a:prstGeom>
        </p:spPr>
      </p:pic>
    </p:spTree>
    <p:extLst>
      <p:ext uri="{BB962C8B-B14F-4D97-AF65-F5344CB8AC3E}">
        <p14:creationId xmlns:p14="http://schemas.microsoft.com/office/powerpoint/2010/main" val="2664506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92"/>
        <p:cNvGrpSpPr/>
        <p:nvPr/>
      </p:nvGrpSpPr>
      <p:grpSpPr>
        <a:xfrm>
          <a:off x="0" y="0"/>
          <a:ext cx="0" cy="0"/>
          <a:chOff x="0" y="0"/>
          <a:chExt cx="0" cy="0"/>
        </a:xfrm>
      </p:grpSpPr>
      <p:sp>
        <p:nvSpPr>
          <p:cNvPr id="3" name="TextBox 2">
            <a:extLst>
              <a:ext uri="{FF2B5EF4-FFF2-40B4-BE49-F238E27FC236}">
                <a16:creationId xmlns:a16="http://schemas.microsoft.com/office/drawing/2014/main" id="{A86AD5F6-9979-D76E-1EB3-3970638A8BE0}"/>
              </a:ext>
            </a:extLst>
          </p:cNvPr>
          <p:cNvSpPr txBox="1"/>
          <p:nvPr/>
        </p:nvSpPr>
        <p:spPr>
          <a:xfrm>
            <a:off x="3286125" y="2187029"/>
            <a:ext cx="4572000" cy="769441"/>
          </a:xfrm>
          <a:prstGeom prst="rect">
            <a:avLst/>
          </a:prstGeom>
          <a:noFill/>
        </p:spPr>
        <p:txBody>
          <a:bodyPr wrap="square">
            <a:spAutoFit/>
          </a:bodyPr>
          <a:lstStyle/>
          <a:p>
            <a:r>
              <a:rPr lang="en-US" sz="4400" dirty="0">
                <a:solidFill>
                  <a:srgbClr val="FFFFFF"/>
                </a:solidFill>
                <a:latin typeface="Share Tech"/>
                <a:sym typeface="Share Tech"/>
              </a:rPr>
              <a:t>Thank You</a:t>
            </a:r>
            <a:endParaRPr lang="en-US" sz="2400" dirty="0"/>
          </a:p>
        </p:txBody>
      </p:sp>
      <p:pic>
        <p:nvPicPr>
          <p:cNvPr id="4" name="Picture 3">
            <a:extLst>
              <a:ext uri="{FF2B5EF4-FFF2-40B4-BE49-F238E27FC236}">
                <a16:creationId xmlns:a16="http://schemas.microsoft.com/office/drawing/2014/main" id="{DB2A9AD9-F552-FA2E-CD60-9A5006570DC3}"/>
              </a:ext>
            </a:extLst>
          </p:cNvPr>
          <p:cNvPicPr>
            <a:picLocks noChangeAspect="1"/>
          </p:cNvPicPr>
          <p:nvPr/>
        </p:nvPicPr>
        <p:blipFill>
          <a:blip r:embed="rId3"/>
          <a:stretch>
            <a:fillRect/>
          </a:stretch>
        </p:blipFill>
        <p:spPr>
          <a:xfrm>
            <a:off x="8297617" y="3371956"/>
            <a:ext cx="2046533" cy="2046533"/>
          </a:xfrm>
          <a:prstGeom prst="rect">
            <a:avLst/>
          </a:prstGeom>
        </p:spPr>
      </p:pic>
      <p:pic>
        <p:nvPicPr>
          <p:cNvPr id="5" name="Picture 4">
            <a:extLst>
              <a:ext uri="{FF2B5EF4-FFF2-40B4-BE49-F238E27FC236}">
                <a16:creationId xmlns:a16="http://schemas.microsoft.com/office/drawing/2014/main" id="{EBB3AA2C-967A-F39D-C971-3402AC8DF991}"/>
              </a:ext>
            </a:extLst>
          </p:cNvPr>
          <p:cNvPicPr>
            <a:picLocks noChangeAspect="1"/>
          </p:cNvPicPr>
          <p:nvPr/>
        </p:nvPicPr>
        <p:blipFill>
          <a:blip r:embed="rId3"/>
          <a:stretch>
            <a:fillRect/>
          </a:stretch>
        </p:blipFill>
        <p:spPr>
          <a:xfrm>
            <a:off x="-808283" y="-528638"/>
            <a:ext cx="2046533" cy="20465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A501A-562D-572A-CD41-4F3E5F9D56FD}"/>
              </a:ext>
            </a:extLst>
          </p:cNvPr>
          <p:cNvSpPr txBox="1">
            <a:spLocks/>
          </p:cNvSpPr>
          <p:nvPr/>
        </p:nvSpPr>
        <p:spPr>
          <a:xfrm>
            <a:off x="385762" y="505185"/>
            <a:ext cx="8372475" cy="14593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Times New Roman" panose="02020603050405020304" pitchFamily="18" charset="0"/>
            </a:endParaRPr>
          </a:p>
          <a:p>
            <a:pPr marL="114300"/>
            <a:r>
              <a:rPr lang="en-US" sz="1800" dirty="0">
                <a:solidFill>
                  <a:schemeClr val="bg1"/>
                </a:solidFill>
                <a:latin typeface="Roboto Medium" panose="02000000000000000000" pitchFamily="2" charset="0"/>
                <a:ea typeface="Roboto Medium" panose="02000000000000000000" pitchFamily="2" charset="0"/>
              </a:rPr>
              <a:t> In 2015, a total of 1,633,390 new cancer cases were reported in the United States: 816,937 in men and 816,453 in women. The overall incidence rate was 437.7 per 100,000 persons </a:t>
            </a:r>
            <a:endParaRPr lang="en-US" dirty="0">
              <a:solidFill>
                <a:schemeClr val="bg1"/>
              </a:solidFill>
              <a:latin typeface="Roboto Medium" panose="02000000000000000000" pitchFamily="2" charset="0"/>
              <a:ea typeface="Roboto Medium" panose="02000000000000000000" pitchFamily="2" charset="0"/>
            </a:endParaRPr>
          </a:p>
        </p:txBody>
      </p:sp>
      <p:pic>
        <p:nvPicPr>
          <p:cNvPr id="3" name="Graphic 2">
            <a:extLst>
              <a:ext uri="{FF2B5EF4-FFF2-40B4-BE49-F238E27FC236}">
                <a16:creationId xmlns:a16="http://schemas.microsoft.com/office/drawing/2014/main" id="{087D76F6-202E-592D-0E60-5219C856B7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281" y="2179898"/>
            <a:ext cx="6843713" cy="2230787"/>
          </a:xfrm>
          <a:prstGeom prst="rect">
            <a:avLst/>
          </a:prstGeom>
        </p:spPr>
      </p:pic>
      <p:pic>
        <p:nvPicPr>
          <p:cNvPr id="5" name="Picture 4">
            <a:extLst>
              <a:ext uri="{FF2B5EF4-FFF2-40B4-BE49-F238E27FC236}">
                <a16:creationId xmlns:a16="http://schemas.microsoft.com/office/drawing/2014/main" id="{F5238F25-E8EB-E9EC-07D9-B929FE664655}"/>
              </a:ext>
            </a:extLst>
          </p:cNvPr>
          <p:cNvPicPr>
            <a:picLocks noChangeAspect="1"/>
          </p:cNvPicPr>
          <p:nvPr/>
        </p:nvPicPr>
        <p:blipFill>
          <a:blip r:embed="rId4"/>
          <a:stretch>
            <a:fillRect/>
          </a:stretch>
        </p:blipFill>
        <p:spPr>
          <a:xfrm>
            <a:off x="-419163" y="4410685"/>
            <a:ext cx="704913" cy="704913"/>
          </a:xfrm>
          <a:prstGeom prst="rect">
            <a:avLst/>
          </a:prstGeom>
        </p:spPr>
      </p:pic>
      <p:cxnSp>
        <p:nvCxnSpPr>
          <p:cNvPr id="8" name="Straight Connector 7">
            <a:extLst>
              <a:ext uri="{FF2B5EF4-FFF2-40B4-BE49-F238E27FC236}">
                <a16:creationId xmlns:a16="http://schemas.microsoft.com/office/drawing/2014/main" id="{F939746D-5ECA-61D1-E894-7E913902F002}"/>
              </a:ext>
            </a:extLst>
          </p:cNvPr>
          <p:cNvCxnSpPr>
            <a:cxnSpLocks/>
          </p:cNvCxnSpPr>
          <p:nvPr/>
        </p:nvCxnSpPr>
        <p:spPr>
          <a:xfrm>
            <a:off x="585788" y="1900238"/>
            <a:ext cx="7886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30A41B8-83B6-97C9-83DB-85D3D225BD41}"/>
              </a:ext>
            </a:extLst>
          </p:cNvPr>
          <p:cNvPicPr>
            <a:picLocks noChangeAspect="1"/>
          </p:cNvPicPr>
          <p:nvPr/>
        </p:nvPicPr>
        <p:blipFill>
          <a:blip r:embed="rId4"/>
          <a:stretch>
            <a:fillRect/>
          </a:stretch>
        </p:blipFill>
        <p:spPr>
          <a:xfrm>
            <a:off x="8848662" y="4058228"/>
            <a:ext cx="704913" cy="704913"/>
          </a:xfrm>
          <a:prstGeom prst="rect">
            <a:avLst/>
          </a:prstGeom>
        </p:spPr>
      </p:pic>
      <p:pic>
        <p:nvPicPr>
          <p:cNvPr id="4" name="Picture 3">
            <a:extLst>
              <a:ext uri="{FF2B5EF4-FFF2-40B4-BE49-F238E27FC236}">
                <a16:creationId xmlns:a16="http://schemas.microsoft.com/office/drawing/2014/main" id="{1FF62CBA-CB84-E16A-5F36-CC79EF48F511}"/>
              </a:ext>
            </a:extLst>
          </p:cNvPr>
          <p:cNvPicPr>
            <a:picLocks noChangeAspect="1"/>
          </p:cNvPicPr>
          <p:nvPr/>
        </p:nvPicPr>
        <p:blipFill>
          <a:blip r:embed="rId4"/>
          <a:stretch>
            <a:fillRect/>
          </a:stretch>
        </p:blipFill>
        <p:spPr>
          <a:xfrm>
            <a:off x="285750" y="-1078534"/>
            <a:ext cx="1713313" cy="1713313"/>
          </a:xfrm>
          <a:prstGeom prst="rect">
            <a:avLst/>
          </a:prstGeom>
        </p:spPr>
      </p:pic>
      <p:pic>
        <p:nvPicPr>
          <p:cNvPr id="6" name="Picture 5">
            <a:extLst>
              <a:ext uri="{FF2B5EF4-FFF2-40B4-BE49-F238E27FC236}">
                <a16:creationId xmlns:a16="http://schemas.microsoft.com/office/drawing/2014/main" id="{A3FF9765-EAEA-0453-CEA3-E37CB1A44381}"/>
              </a:ext>
            </a:extLst>
          </p:cNvPr>
          <p:cNvPicPr>
            <a:picLocks noChangeAspect="1"/>
          </p:cNvPicPr>
          <p:nvPr/>
        </p:nvPicPr>
        <p:blipFill>
          <a:blip r:embed="rId4"/>
          <a:stretch>
            <a:fillRect/>
          </a:stretch>
        </p:blipFill>
        <p:spPr>
          <a:xfrm>
            <a:off x="8696918" y="-351472"/>
            <a:ext cx="1713313" cy="1713313"/>
          </a:xfrm>
          <a:prstGeom prst="rect">
            <a:avLst/>
          </a:prstGeom>
        </p:spPr>
      </p:pic>
      <p:sp>
        <p:nvSpPr>
          <p:cNvPr id="7" name="TextBox 6">
            <a:extLst>
              <a:ext uri="{FF2B5EF4-FFF2-40B4-BE49-F238E27FC236}">
                <a16:creationId xmlns:a16="http://schemas.microsoft.com/office/drawing/2014/main" id="{9ADFEB30-5DBA-125C-BFC7-72EC749AFD97}"/>
              </a:ext>
            </a:extLst>
          </p:cNvPr>
          <p:cNvSpPr txBox="1"/>
          <p:nvPr/>
        </p:nvSpPr>
        <p:spPr>
          <a:xfrm>
            <a:off x="728662" y="4420819"/>
            <a:ext cx="9422606" cy="492443"/>
          </a:xfrm>
          <a:prstGeom prst="rect">
            <a:avLst/>
          </a:prstGeom>
          <a:noFill/>
        </p:spPr>
        <p:txBody>
          <a:bodyPr wrap="square" rtlCol="0">
            <a:spAutoFit/>
          </a:bodyPr>
          <a:lstStyle/>
          <a:p>
            <a:pPr algn="l"/>
            <a:endParaRPr lang="en-US" b="0" i="0" u="none" strike="noStrike" baseline="0" dirty="0">
              <a:solidFill>
                <a:schemeClr val="bg1"/>
              </a:solidFill>
              <a:latin typeface="Roboto" panose="02000000000000000000" pitchFamily="2" charset="0"/>
              <a:ea typeface="Roboto" panose="02000000000000000000" pitchFamily="2" charset="0"/>
            </a:endParaRPr>
          </a:p>
          <a:p>
            <a:r>
              <a:rPr lang="en-US" sz="1200" b="0" i="0" u="none" strike="noStrike" baseline="0" dirty="0">
                <a:solidFill>
                  <a:schemeClr val="bg1"/>
                </a:solidFill>
                <a:latin typeface="Roboto" panose="02000000000000000000" pitchFamily="2" charset="0"/>
                <a:ea typeface="Roboto" panose="02000000000000000000" pitchFamily="2" charset="0"/>
              </a:rPr>
              <a:t> Our study aims to examine the effect of socioeconomic factors on the incidence and mortality rates of cancer </a:t>
            </a:r>
            <a:endParaRPr lang="en-US" sz="105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06840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533;p53">
            <a:extLst>
              <a:ext uri="{FF2B5EF4-FFF2-40B4-BE49-F238E27FC236}">
                <a16:creationId xmlns:a16="http://schemas.microsoft.com/office/drawing/2014/main" id="{938D85E8-E2C5-EBB3-081F-EDCF5AFCF68E}"/>
              </a:ext>
            </a:extLst>
          </p:cNvPr>
          <p:cNvGrpSpPr/>
          <p:nvPr/>
        </p:nvGrpSpPr>
        <p:grpSpPr>
          <a:xfrm>
            <a:off x="2935861" y="2571750"/>
            <a:ext cx="4429565" cy="2359791"/>
            <a:chOff x="233350" y="949262"/>
            <a:chExt cx="7137259" cy="3802344"/>
          </a:xfrm>
        </p:grpSpPr>
        <p:sp>
          <p:nvSpPr>
            <p:cNvPr id="6" name="Google Shape;3534;p53">
              <a:extLst>
                <a:ext uri="{FF2B5EF4-FFF2-40B4-BE49-F238E27FC236}">
                  <a16:creationId xmlns:a16="http://schemas.microsoft.com/office/drawing/2014/main" id="{D011FE47-BB3C-6BB5-10BF-73A10DE6DE05}"/>
                </a:ext>
              </a:extLst>
            </p:cNvPr>
            <p:cNvSpPr/>
            <p:nvPr/>
          </p:nvSpPr>
          <p:spPr>
            <a:xfrm>
              <a:off x="4428426" y="2808708"/>
              <a:ext cx="1478892" cy="330103"/>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35;p53">
              <a:extLst>
                <a:ext uri="{FF2B5EF4-FFF2-40B4-BE49-F238E27FC236}">
                  <a16:creationId xmlns:a16="http://schemas.microsoft.com/office/drawing/2014/main" id="{20FDBB2F-8B18-2DD3-D393-48ED1F05BA6E}"/>
                </a:ext>
              </a:extLst>
            </p:cNvPr>
            <p:cNvSpPr/>
            <p:nvPr/>
          </p:nvSpPr>
          <p:spPr>
            <a:xfrm>
              <a:off x="2909384" y="1076138"/>
              <a:ext cx="4118627" cy="3109260"/>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36;p53">
              <a:extLst>
                <a:ext uri="{FF2B5EF4-FFF2-40B4-BE49-F238E27FC236}">
                  <a16:creationId xmlns:a16="http://schemas.microsoft.com/office/drawing/2014/main" id="{0E6EE82D-B410-B9AD-4CF4-B8940C2F3352}"/>
                </a:ext>
              </a:extLst>
            </p:cNvPr>
            <p:cNvSpPr/>
            <p:nvPr/>
          </p:nvSpPr>
          <p:spPr>
            <a:xfrm>
              <a:off x="5913767" y="3523092"/>
              <a:ext cx="1109068" cy="81388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37;p53">
              <a:extLst>
                <a:ext uri="{FF2B5EF4-FFF2-40B4-BE49-F238E27FC236}">
                  <a16:creationId xmlns:a16="http://schemas.microsoft.com/office/drawing/2014/main" id="{0EFE221D-D9C1-09D9-DE09-A97CD40B00C0}"/>
                </a:ext>
              </a:extLst>
            </p:cNvPr>
            <p:cNvSpPr/>
            <p:nvPr/>
          </p:nvSpPr>
          <p:spPr>
            <a:xfrm>
              <a:off x="6442139" y="3238738"/>
              <a:ext cx="571622" cy="311804"/>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38;p53">
              <a:extLst>
                <a:ext uri="{FF2B5EF4-FFF2-40B4-BE49-F238E27FC236}">
                  <a16:creationId xmlns:a16="http://schemas.microsoft.com/office/drawing/2014/main" id="{F5580B76-8053-6FA9-8F6A-22C91D84BC4E}"/>
                </a:ext>
              </a:extLst>
            </p:cNvPr>
            <p:cNvSpPr/>
            <p:nvPr/>
          </p:nvSpPr>
          <p:spPr>
            <a:xfrm>
              <a:off x="5898642" y="3029261"/>
              <a:ext cx="282148" cy="318454"/>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39;p53">
              <a:extLst>
                <a:ext uri="{FF2B5EF4-FFF2-40B4-BE49-F238E27FC236}">
                  <a16:creationId xmlns:a16="http://schemas.microsoft.com/office/drawing/2014/main" id="{7CDCB443-E057-933B-376C-2C20762F70BC}"/>
                </a:ext>
              </a:extLst>
            </p:cNvPr>
            <p:cNvSpPr/>
            <p:nvPr/>
          </p:nvSpPr>
          <p:spPr>
            <a:xfrm>
              <a:off x="5544369" y="3065262"/>
              <a:ext cx="541797" cy="430705"/>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40;p53">
              <a:extLst>
                <a:ext uri="{FF2B5EF4-FFF2-40B4-BE49-F238E27FC236}">
                  <a16:creationId xmlns:a16="http://schemas.microsoft.com/office/drawing/2014/main" id="{B935020B-461F-713F-F288-A0A95B0B2222}"/>
                </a:ext>
              </a:extLst>
            </p:cNvPr>
            <p:cNvSpPr/>
            <p:nvPr/>
          </p:nvSpPr>
          <p:spPr>
            <a:xfrm>
              <a:off x="4388675" y="3530643"/>
              <a:ext cx="227274" cy="395429"/>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41;p53">
              <a:extLst>
                <a:ext uri="{FF2B5EF4-FFF2-40B4-BE49-F238E27FC236}">
                  <a16:creationId xmlns:a16="http://schemas.microsoft.com/office/drawing/2014/main" id="{83666BC2-8DB3-9E18-51B1-3A490B6891A8}"/>
                </a:ext>
              </a:extLst>
            </p:cNvPr>
            <p:cNvSpPr/>
            <p:nvPr/>
          </p:nvSpPr>
          <p:spPr>
            <a:xfrm>
              <a:off x="6438264" y="1893874"/>
              <a:ext cx="267448" cy="418280"/>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42;p53">
              <a:extLst>
                <a:ext uri="{FF2B5EF4-FFF2-40B4-BE49-F238E27FC236}">
                  <a16:creationId xmlns:a16="http://schemas.microsoft.com/office/drawing/2014/main" id="{9B66E436-C77F-8CBF-A8E9-A81B7340607B}"/>
                </a:ext>
              </a:extLst>
            </p:cNvPr>
            <p:cNvSpPr/>
            <p:nvPr/>
          </p:nvSpPr>
          <p:spPr>
            <a:xfrm>
              <a:off x="6901837" y="4220774"/>
              <a:ext cx="468772" cy="354555"/>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43;p53">
              <a:extLst>
                <a:ext uri="{FF2B5EF4-FFF2-40B4-BE49-F238E27FC236}">
                  <a16:creationId xmlns:a16="http://schemas.microsoft.com/office/drawing/2014/main" id="{2BF0ED63-F1AB-3BA7-0904-92FFB932F124}"/>
                </a:ext>
              </a:extLst>
            </p:cNvPr>
            <p:cNvSpPr/>
            <p:nvPr/>
          </p:nvSpPr>
          <p:spPr>
            <a:xfrm>
              <a:off x="6306066" y="2654856"/>
              <a:ext cx="232873" cy="385429"/>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44;p53">
              <a:extLst>
                <a:ext uri="{FF2B5EF4-FFF2-40B4-BE49-F238E27FC236}">
                  <a16:creationId xmlns:a16="http://schemas.microsoft.com/office/drawing/2014/main" id="{49B439F8-7F9A-5552-4CD2-CD7AD6ACDCE1}"/>
                </a:ext>
              </a:extLst>
            </p:cNvPr>
            <p:cNvSpPr/>
            <p:nvPr/>
          </p:nvSpPr>
          <p:spPr>
            <a:xfrm>
              <a:off x="6139716" y="3178588"/>
              <a:ext cx="185374" cy="22742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45;p53">
              <a:extLst>
                <a:ext uri="{FF2B5EF4-FFF2-40B4-BE49-F238E27FC236}">
                  <a16:creationId xmlns:a16="http://schemas.microsoft.com/office/drawing/2014/main" id="{157A2F54-6214-C5B7-D446-0D71B67B14D2}"/>
                </a:ext>
              </a:extLst>
            </p:cNvPr>
            <p:cNvSpPr/>
            <p:nvPr/>
          </p:nvSpPr>
          <p:spPr>
            <a:xfrm>
              <a:off x="4319977" y="1079238"/>
              <a:ext cx="260123" cy="163001"/>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46;p53">
              <a:extLst>
                <a:ext uri="{FF2B5EF4-FFF2-40B4-BE49-F238E27FC236}">
                  <a16:creationId xmlns:a16="http://schemas.microsoft.com/office/drawing/2014/main" id="{8338F8E0-44BD-2EA2-851B-8E7F2416DF40}"/>
                </a:ext>
              </a:extLst>
            </p:cNvPr>
            <p:cNvSpPr/>
            <p:nvPr/>
          </p:nvSpPr>
          <p:spPr>
            <a:xfrm>
              <a:off x="3605832" y="1017238"/>
              <a:ext cx="246274" cy="88776"/>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47;p53">
              <a:extLst>
                <a:ext uri="{FF2B5EF4-FFF2-40B4-BE49-F238E27FC236}">
                  <a16:creationId xmlns:a16="http://schemas.microsoft.com/office/drawing/2014/main" id="{7BC2F2B7-5F7F-116D-9B2D-50907377B2FC}"/>
                </a:ext>
              </a:extLst>
            </p:cNvPr>
            <p:cNvSpPr/>
            <p:nvPr/>
          </p:nvSpPr>
          <p:spPr>
            <a:xfrm>
              <a:off x="3161259" y="1612794"/>
              <a:ext cx="115825" cy="115827"/>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48;p53">
              <a:extLst>
                <a:ext uri="{FF2B5EF4-FFF2-40B4-BE49-F238E27FC236}">
                  <a16:creationId xmlns:a16="http://schemas.microsoft.com/office/drawing/2014/main" id="{16737975-39A3-38CC-2E30-F53236F5CE73}"/>
                </a:ext>
              </a:extLst>
            </p:cNvPr>
            <p:cNvSpPr/>
            <p:nvPr/>
          </p:nvSpPr>
          <p:spPr>
            <a:xfrm>
              <a:off x="6082817" y="3458392"/>
              <a:ext cx="215349" cy="82376"/>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49;p53">
              <a:extLst>
                <a:ext uri="{FF2B5EF4-FFF2-40B4-BE49-F238E27FC236}">
                  <a16:creationId xmlns:a16="http://schemas.microsoft.com/office/drawing/2014/main" id="{5E8B37CC-EEC7-2F55-2DF3-06D0F314CAB7}"/>
                </a:ext>
              </a:extLst>
            </p:cNvPr>
            <p:cNvSpPr/>
            <p:nvPr/>
          </p:nvSpPr>
          <p:spPr>
            <a:xfrm>
              <a:off x="5726794" y="1103864"/>
              <a:ext cx="262174" cy="54826"/>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50;p53">
              <a:extLst>
                <a:ext uri="{FF2B5EF4-FFF2-40B4-BE49-F238E27FC236}">
                  <a16:creationId xmlns:a16="http://schemas.microsoft.com/office/drawing/2014/main" id="{06F4E0A7-63AD-1F39-B126-2DC2574168DF}"/>
                </a:ext>
              </a:extLst>
            </p:cNvPr>
            <p:cNvSpPr/>
            <p:nvPr/>
          </p:nvSpPr>
          <p:spPr>
            <a:xfrm>
              <a:off x="6497890" y="4391578"/>
              <a:ext cx="125725" cy="97376"/>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51;p53">
              <a:extLst>
                <a:ext uri="{FF2B5EF4-FFF2-40B4-BE49-F238E27FC236}">
                  <a16:creationId xmlns:a16="http://schemas.microsoft.com/office/drawing/2014/main" id="{10EFAC0B-2119-4D3A-74EA-A7AEC9628489}"/>
                </a:ext>
              </a:extLst>
            </p:cNvPr>
            <p:cNvSpPr/>
            <p:nvPr/>
          </p:nvSpPr>
          <p:spPr>
            <a:xfrm>
              <a:off x="5334846" y="2906334"/>
              <a:ext cx="82099" cy="128052"/>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52;p53">
              <a:extLst>
                <a:ext uri="{FF2B5EF4-FFF2-40B4-BE49-F238E27FC236}">
                  <a16:creationId xmlns:a16="http://schemas.microsoft.com/office/drawing/2014/main" id="{23B93E04-E7C6-223C-AA03-8FE5A6B61050}"/>
                </a:ext>
              </a:extLst>
            </p:cNvPr>
            <p:cNvSpPr/>
            <p:nvPr/>
          </p:nvSpPr>
          <p:spPr>
            <a:xfrm>
              <a:off x="4869099" y="997562"/>
              <a:ext cx="160749" cy="6615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53;p53">
              <a:extLst>
                <a:ext uri="{FF2B5EF4-FFF2-40B4-BE49-F238E27FC236}">
                  <a16:creationId xmlns:a16="http://schemas.microsoft.com/office/drawing/2014/main" id="{E657F6F6-E377-DEE0-3C46-235E89E6D801}"/>
                </a:ext>
              </a:extLst>
            </p:cNvPr>
            <p:cNvSpPr/>
            <p:nvPr/>
          </p:nvSpPr>
          <p:spPr>
            <a:xfrm>
              <a:off x="3763531" y="998487"/>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54;p53">
              <a:extLst>
                <a:ext uri="{FF2B5EF4-FFF2-40B4-BE49-F238E27FC236}">
                  <a16:creationId xmlns:a16="http://schemas.microsoft.com/office/drawing/2014/main" id="{E1DE7529-33D8-A7C5-668C-F6EF305D51B2}"/>
                </a:ext>
              </a:extLst>
            </p:cNvPr>
            <p:cNvSpPr/>
            <p:nvPr/>
          </p:nvSpPr>
          <p:spPr>
            <a:xfrm>
              <a:off x="6244716" y="3463216"/>
              <a:ext cx="127900" cy="76651"/>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55;p53">
              <a:extLst>
                <a:ext uri="{FF2B5EF4-FFF2-40B4-BE49-F238E27FC236}">
                  <a16:creationId xmlns:a16="http://schemas.microsoft.com/office/drawing/2014/main" id="{9B282B8C-6647-90D3-0BC0-886F56112507}"/>
                </a:ext>
              </a:extLst>
            </p:cNvPr>
            <p:cNvSpPr/>
            <p:nvPr/>
          </p:nvSpPr>
          <p:spPr>
            <a:xfrm>
              <a:off x="6286690" y="246435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56;p53">
              <a:extLst>
                <a:ext uri="{FF2B5EF4-FFF2-40B4-BE49-F238E27FC236}">
                  <a16:creationId xmlns:a16="http://schemas.microsoft.com/office/drawing/2014/main" id="{1FE0FABF-CDB8-4C5F-CC88-FF881405AB74}"/>
                </a:ext>
              </a:extLst>
            </p:cNvPr>
            <p:cNvSpPr/>
            <p:nvPr/>
          </p:nvSpPr>
          <p:spPr>
            <a:xfrm>
              <a:off x="6279265" y="2861409"/>
              <a:ext cx="75625" cy="97276"/>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57;p53">
              <a:extLst>
                <a:ext uri="{FF2B5EF4-FFF2-40B4-BE49-F238E27FC236}">
                  <a16:creationId xmlns:a16="http://schemas.microsoft.com/office/drawing/2014/main" id="{94079B88-7AA6-C437-717C-44898D42340A}"/>
                </a:ext>
              </a:extLst>
            </p:cNvPr>
            <p:cNvSpPr/>
            <p:nvPr/>
          </p:nvSpPr>
          <p:spPr>
            <a:xfrm>
              <a:off x="4145002" y="994988"/>
              <a:ext cx="111499" cy="47326"/>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58;p53">
              <a:extLst>
                <a:ext uri="{FF2B5EF4-FFF2-40B4-BE49-F238E27FC236}">
                  <a16:creationId xmlns:a16="http://schemas.microsoft.com/office/drawing/2014/main" id="{8322867A-5B55-AB7E-33F3-637F611719A9}"/>
                </a:ext>
              </a:extLst>
            </p:cNvPr>
            <p:cNvSpPr/>
            <p:nvPr/>
          </p:nvSpPr>
          <p:spPr>
            <a:xfrm>
              <a:off x="7213586" y="3803395"/>
              <a:ext cx="74075" cy="80051"/>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59;p53">
              <a:extLst>
                <a:ext uri="{FF2B5EF4-FFF2-40B4-BE49-F238E27FC236}">
                  <a16:creationId xmlns:a16="http://schemas.microsoft.com/office/drawing/2014/main" id="{220FE005-CDBC-6136-7532-DE43C5C56BE2}"/>
                </a:ext>
              </a:extLst>
            </p:cNvPr>
            <p:cNvSpPr/>
            <p:nvPr/>
          </p:nvSpPr>
          <p:spPr>
            <a:xfrm>
              <a:off x="6541989" y="3118387"/>
              <a:ext cx="66075" cy="7980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60;p53">
              <a:extLst>
                <a:ext uri="{FF2B5EF4-FFF2-40B4-BE49-F238E27FC236}">
                  <a16:creationId xmlns:a16="http://schemas.microsoft.com/office/drawing/2014/main" id="{1B5C9C6E-154A-9CC0-E0DF-A9A56D3B45C2}"/>
                </a:ext>
              </a:extLst>
            </p:cNvPr>
            <p:cNvSpPr/>
            <p:nvPr/>
          </p:nvSpPr>
          <p:spPr>
            <a:xfrm>
              <a:off x="4278078" y="987213"/>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61;p53">
              <a:extLst>
                <a:ext uri="{FF2B5EF4-FFF2-40B4-BE49-F238E27FC236}">
                  <a16:creationId xmlns:a16="http://schemas.microsoft.com/office/drawing/2014/main" id="{4561CF5D-04C7-25CA-AFBC-C6230C492EBD}"/>
                </a:ext>
              </a:extLst>
            </p:cNvPr>
            <p:cNvSpPr/>
            <p:nvPr/>
          </p:nvSpPr>
          <p:spPr>
            <a:xfrm>
              <a:off x="6595614" y="1204116"/>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62;p53">
              <a:extLst>
                <a:ext uri="{FF2B5EF4-FFF2-40B4-BE49-F238E27FC236}">
                  <a16:creationId xmlns:a16="http://schemas.microsoft.com/office/drawing/2014/main" id="{49B897AB-C597-55EC-89FF-1346E0A239EF}"/>
                </a:ext>
              </a:extLst>
            </p:cNvPr>
            <p:cNvSpPr/>
            <p:nvPr/>
          </p:nvSpPr>
          <p:spPr>
            <a:xfrm>
              <a:off x="5040323" y="1034639"/>
              <a:ext cx="81550" cy="46976"/>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63;p53">
              <a:extLst>
                <a:ext uri="{FF2B5EF4-FFF2-40B4-BE49-F238E27FC236}">
                  <a16:creationId xmlns:a16="http://schemas.microsoft.com/office/drawing/2014/main" id="{7ACCDF1F-2EFC-6BBE-7BC5-85EE89D17898}"/>
                </a:ext>
              </a:extLst>
            </p:cNvPr>
            <p:cNvSpPr/>
            <p:nvPr/>
          </p:nvSpPr>
          <p:spPr>
            <a:xfrm>
              <a:off x="6380915" y="3302514"/>
              <a:ext cx="77799" cy="40226"/>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64;p53">
              <a:extLst>
                <a:ext uri="{FF2B5EF4-FFF2-40B4-BE49-F238E27FC236}">
                  <a16:creationId xmlns:a16="http://schemas.microsoft.com/office/drawing/2014/main" id="{51D048E7-F979-0C55-9811-B1C390DF1AA0}"/>
                </a:ext>
              </a:extLst>
            </p:cNvPr>
            <p:cNvSpPr/>
            <p:nvPr/>
          </p:nvSpPr>
          <p:spPr>
            <a:xfrm>
              <a:off x="4384801" y="996713"/>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65;p53">
              <a:extLst>
                <a:ext uri="{FF2B5EF4-FFF2-40B4-BE49-F238E27FC236}">
                  <a16:creationId xmlns:a16="http://schemas.microsoft.com/office/drawing/2014/main" id="{4C901BF3-CFCA-2EF8-5765-6094BDF1092F}"/>
                </a:ext>
              </a:extLst>
            </p:cNvPr>
            <p:cNvSpPr/>
            <p:nvPr/>
          </p:nvSpPr>
          <p:spPr>
            <a:xfrm>
              <a:off x="2100615" y="1004512"/>
              <a:ext cx="520198" cy="95051"/>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66;p53">
              <a:extLst>
                <a:ext uri="{FF2B5EF4-FFF2-40B4-BE49-F238E27FC236}">
                  <a16:creationId xmlns:a16="http://schemas.microsoft.com/office/drawing/2014/main" id="{FF7B62ED-DE95-36B2-D64A-EA6E6DB4A39D}"/>
                </a:ext>
              </a:extLst>
            </p:cNvPr>
            <p:cNvSpPr/>
            <p:nvPr/>
          </p:nvSpPr>
          <p:spPr>
            <a:xfrm>
              <a:off x="233350" y="949262"/>
              <a:ext cx="3232531" cy="3802344"/>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567;p53">
              <a:extLst>
                <a:ext uri="{FF2B5EF4-FFF2-40B4-BE49-F238E27FC236}">
                  <a16:creationId xmlns:a16="http://schemas.microsoft.com/office/drawing/2014/main" id="{9555FE68-D9AB-8604-A4D5-8691148108E2}"/>
                </a:ext>
              </a:extLst>
            </p:cNvPr>
            <p:cNvSpPr/>
            <p:nvPr/>
          </p:nvSpPr>
          <p:spPr>
            <a:xfrm>
              <a:off x="1581318" y="1051138"/>
              <a:ext cx="282998" cy="9167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68;p53">
              <a:extLst>
                <a:ext uri="{FF2B5EF4-FFF2-40B4-BE49-F238E27FC236}">
                  <a16:creationId xmlns:a16="http://schemas.microsoft.com/office/drawing/2014/main" id="{938B7C93-3321-C34B-061C-C2E69F43ADF0}"/>
                </a:ext>
              </a:extLst>
            </p:cNvPr>
            <p:cNvSpPr/>
            <p:nvPr/>
          </p:nvSpPr>
          <p:spPr>
            <a:xfrm>
              <a:off x="3144409" y="1319391"/>
              <a:ext cx="213449" cy="95576"/>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69;p53">
              <a:extLst>
                <a:ext uri="{FF2B5EF4-FFF2-40B4-BE49-F238E27FC236}">
                  <a16:creationId xmlns:a16="http://schemas.microsoft.com/office/drawing/2014/main" id="{600E975A-3294-414F-F93A-D658EEBB1C97}"/>
                </a:ext>
              </a:extLst>
            </p:cNvPr>
            <p:cNvSpPr/>
            <p:nvPr/>
          </p:nvSpPr>
          <p:spPr>
            <a:xfrm>
              <a:off x="1452994" y="2509029"/>
              <a:ext cx="263573" cy="113101"/>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70;p53">
              <a:extLst>
                <a:ext uri="{FF2B5EF4-FFF2-40B4-BE49-F238E27FC236}">
                  <a16:creationId xmlns:a16="http://schemas.microsoft.com/office/drawing/2014/main" id="{77DFA6E8-241C-E132-319F-C7EC939FA489}"/>
                </a:ext>
              </a:extLst>
            </p:cNvPr>
            <p:cNvSpPr/>
            <p:nvPr/>
          </p:nvSpPr>
          <p:spPr>
            <a:xfrm>
              <a:off x="1880716" y="1020362"/>
              <a:ext cx="162024" cy="112026"/>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71;p53">
              <a:extLst>
                <a:ext uri="{FF2B5EF4-FFF2-40B4-BE49-F238E27FC236}">
                  <a16:creationId xmlns:a16="http://schemas.microsoft.com/office/drawing/2014/main" id="{4EBC03AC-4A5B-83AA-A370-D0621045E5EC}"/>
                </a:ext>
              </a:extLst>
            </p:cNvPr>
            <p:cNvSpPr/>
            <p:nvPr/>
          </p:nvSpPr>
          <p:spPr>
            <a:xfrm>
              <a:off x="1688891" y="2603481"/>
              <a:ext cx="165050" cy="73951"/>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72;p53">
              <a:extLst>
                <a:ext uri="{FF2B5EF4-FFF2-40B4-BE49-F238E27FC236}">
                  <a16:creationId xmlns:a16="http://schemas.microsoft.com/office/drawing/2014/main" id="{E9D52483-62D7-2389-2E26-351BCF20F3B2}"/>
                </a:ext>
              </a:extLst>
            </p:cNvPr>
            <p:cNvSpPr/>
            <p:nvPr/>
          </p:nvSpPr>
          <p:spPr>
            <a:xfrm>
              <a:off x="1922190" y="1344942"/>
              <a:ext cx="129624" cy="64526"/>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573;p53">
              <a:extLst>
                <a:ext uri="{FF2B5EF4-FFF2-40B4-BE49-F238E27FC236}">
                  <a16:creationId xmlns:a16="http://schemas.microsoft.com/office/drawing/2014/main" id="{D7341DF3-B7A4-807F-D3BD-7D661A6BFE7C}"/>
                </a:ext>
              </a:extLst>
            </p:cNvPr>
            <p:cNvSpPr/>
            <p:nvPr/>
          </p:nvSpPr>
          <p:spPr>
            <a:xfrm>
              <a:off x="1787816" y="1030563"/>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74;p53">
              <a:extLst>
                <a:ext uri="{FF2B5EF4-FFF2-40B4-BE49-F238E27FC236}">
                  <a16:creationId xmlns:a16="http://schemas.microsoft.com/office/drawing/2014/main" id="{3C10F450-2998-428D-16AB-618E859C104C}"/>
                </a:ext>
              </a:extLst>
            </p:cNvPr>
            <p:cNvSpPr/>
            <p:nvPr/>
          </p:nvSpPr>
          <p:spPr>
            <a:xfrm>
              <a:off x="1870340" y="2639306"/>
              <a:ext cx="59224"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75;p53">
              <a:extLst>
                <a:ext uri="{FF2B5EF4-FFF2-40B4-BE49-F238E27FC236}">
                  <a16:creationId xmlns:a16="http://schemas.microsoft.com/office/drawing/2014/main" id="{B5EDD482-4195-ED31-6DB7-54717DB7D896}"/>
                </a:ext>
              </a:extLst>
            </p:cNvPr>
            <p:cNvSpPr/>
            <p:nvPr/>
          </p:nvSpPr>
          <p:spPr>
            <a:xfrm>
              <a:off x="2264788" y="4630179"/>
              <a:ext cx="62674" cy="39226"/>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76;p53">
              <a:extLst>
                <a:ext uri="{FF2B5EF4-FFF2-40B4-BE49-F238E27FC236}">
                  <a16:creationId xmlns:a16="http://schemas.microsoft.com/office/drawing/2014/main" id="{DD19CF80-F9BA-7847-58F5-AD56C12B168D}"/>
                </a:ext>
              </a:extLst>
            </p:cNvPr>
            <p:cNvSpPr/>
            <p:nvPr/>
          </p:nvSpPr>
          <p:spPr>
            <a:xfrm>
              <a:off x="1604217" y="2645381"/>
              <a:ext cx="56174"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77;p53">
              <a:extLst>
                <a:ext uri="{FF2B5EF4-FFF2-40B4-BE49-F238E27FC236}">
                  <a16:creationId xmlns:a16="http://schemas.microsoft.com/office/drawing/2014/main" id="{46D59802-3CEF-5CB9-472A-7769FEB95E16}"/>
                </a:ext>
              </a:extLst>
            </p:cNvPr>
            <p:cNvSpPr/>
            <p:nvPr/>
          </p:nvSpPr>
          <p:spPr>
            <a:xfrm>
              <a:off x="7045436" y="338429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78;p53">
              <a:extLst>
                <a:ext uri="{FF2B5EF4-FFF2-40B4-BE49-F238E27FC236}">
                  <a16:creationId xmlns:a16="http://schemas.microsoft.com/office/drawing/2014/main" id="{584FD0DC-B5E7-8DBF-CE9F-0ED41898C735}"/>
                </a:ext>
              </a:extLst>
            </p:cNvPr>
            <p:cNvSpPr/>
            <p:nvPr/>
          </p:nvSpPr>
          <p:spPr>
            <a:xfrm>
              <a:off x="4291477" y="1250414"/>
              <a:ext cx="54899" cy="37901"/>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79;p53">
              <a:extLst>
                <a:ext uri="{FF2B5EF4-FFF2-40B4-BE49-F238E27FC236}">
                  <a16:creationId xmlns:a16="http://schemas.microsoft.com/office/drawing/2014/main" id="{F576292A-4DAF-7BB9-21F9-7F6C529F71C1}"/>
                </a:ext>
              </a:extLst>
            </p:cNvPr>
            <p:cNvSpPr/>
            <p:nvPr/>
          </p:nvSpPr>
          <p:spPr>
            <a:xfrm>
              <a:off x="6323340" y="3314914"/>
              <a:ext cx="50125" cy="3732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80;p53">
              <a:extLst>
                <a:ext uri="{FF2B5EF4-FFF2-40B4-BE49-F238E27FC236}">
                  <a16:creationId xmlns:a16="http://schemas.microsoft.com/office/drawing/2014/main" id="{92002EB1-D383-34C8-2E9A-7BF9ACEBBA9D}"/>
                </a:ext>
              </a:extLst>
            </p:cNvPr>
            <p:cNvSpPr/>
            <p:nvPr/>
          </p:nvSpPr>
          <p:spPr>
            <a:xfrm>
              <a:off x="6680189" y="1890773"/>
              <a:ext cx="46074"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81;p53">
              <a:extLst>
                <a:ext uri="{FF2B5EF4-FFF2-40B4-BE49-F238E27FC236}">
                  <a16:creationId xmlns:a16="http://schemas.microsoft.com/office/drawing/2014/main" id="{3AB0A64C-DC81-C070-0DE5-CC711DD218B2}"/>
                </a:ext>
              </a:extLst>
            </p:cNvPr>
            <p:cNvSpPr/>
            <p:nvPr/>
          </p:nvSpPr>
          <p:spPr>
            <a:xfrm>
              <a:off x="3550956" y="1955425"/>
              <a:ext cx="53599" cy="12617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82;p53">
              <a:extLst>
                <a:ext uri="{FF2B5EF4-FFF2-40B4-BE49-F238E27FC236}">
                  <a16:creationId xmlns:a16="http://schemas.microsoft.com/office/drawing/2014/main" id="{587FF5AC-8D77-C3E8-1E90-13EDCB5F689C}"/>
                </a:ext>
              </a:extLst>
            </p:cNvPr>
            <p:cNvSpPr/>
            <p:nvPr/>
          </p:nvSpPr>
          <p:spPr>
            <a:xfrm>
              <a:off x="3909980" y="2161501"/>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83;p53">
              <a:extLst>
                <a:ext uri="{FF2B5EF4-FFF2-40B4-BE49-F238E27FC236}">
                  <a16:creationId xmlns:a16="http://schemas.microsoft.com/office/drawing/2014/main" id="{E346AA93-56AB-DD9D-6655-A0BB9172AB14}"/>
                </a:ext>
              </a:extLst>
            </p:cNvPr>
            <p:cNvSpPr/>
            <p:nvPr/>
          </p:nvSpPr>
          <p:spPr>
            <a:xfrm>
              <a:off x="4125575" y="2173897"/>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84;p53">
              <a:extLst>
                <a:ext uri="{FF2B5EF4-FFF2-40B4-BE49-F238E27FC236}">
                  <a16:creationId xmlns:a16="http://schemas.microsoft.com/office/drawing/2014/main" id="{477E4E3E-BBDE-56EB-B6FB-96988719BDC4}"/>
                </a:ext>
              </a:extLst>
            </p:cNvPr>
            <p:cNvSpPr/>
            <p:nvPr/>
          </p:nvSpPr>
          <p:spPr>
            <a:xfrm>
              <a:off x="3415775" y="2038325"/>
              <a:ext cx="44924"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Picture 58">
            <a:extLst>
              <a:ext uri="{FF2B5EF4-FFF2-40B4-BE49-F238E27FC236}">
                <a16:creationId xmlns:a16="http://schemas.microsoft.com/office/drawing/2014/main" id="{FD731ACE-306C-F765-015A-8BD12636331A}"/>
              </a:ext>
            </a:extLst>
          </p:cNvPr>
          <p:cNvPicPr>
            <a:picLocks noChangeAspect="1"/>
          </p:cNvPicPr>
          <p:nvPr/>
        </p:nvPicPr>
        <p:blipFill>
          <a:blip r:embed="rId2"/>
          <a:stretch>
            <a:fillRect/>
          </a:stretch>
        </p:blipFill>
        <p:spPr>
          <a:xfrm>
            <a:off x="8696918" y="-351472"/>
            <a:ext cx="1713313" cy="1713313"/>
          </a:xfrm>
          <a:prstGeom prst="rect">
            <a:avLst/>
          </a:prstGeom>
        </p:spPr>
      </p:pic>
      <p:sp>
        <p:nvSpPr>
          <p:cNvPr id="61" name="TextBox 60">
            <a:extLst>
              <a:ext uri="{FF2B5EF4-FFF2-40B4-BE49-F238E27FC236}">
                <a16:creationId xmlns:a16="http://schemas.microsoft.com/office/drawing/2014/main" id="{4521036B-9431-06B7-34E4-DCBE4F52A8D2}"/>
              </a:ext>
            </a:extLst>
          </p:cNvPr>
          <p:cNvSpPr txBox="1"/>
          <p:nvPr/>
        </p:nvSpPr>
        <p:spPr>
          <a:xfrm>
            <a:off x="191631" y="1259448"/>
            <a:ext cx="7473021" cy="923330"/>
          </a:xfrm>
          <a:prstGeom prst="rect">
            <a:avLst/>
          </a:prstGeom>
          <a:noFill/>
        </p:spPr>
        <p:txBody>
          <a:bodyPr wrap="square">
            <a:spAutoFit/>
          </a:bodyPr>
          <a:lstStyle/>
          <a:p>
            <a:pPr marL="457200" marR="0" lvl="0" indent="-342900" algn="l" defTabSz="914400" rtl="0" eaLnBrk="1" fontAlgn="auto" latinLnBrk="0" hangingPunct="1">
              <a:lnSpc>
                <a:spcPct val="100000"/>
              </a:lnSpc>
              <a:spcBef>
                <a:spcPts val="0"/>
              </a:spcBef>
              <a:spcAft>
                <a:spcPts val="0"/>
              </a:spcAft>
              <a:buClr>
                <a:srgbClr val="000000"/>
              </a:buClr>
              <a:buSzPts val="1000"/>
              <a:buFont typeface="Maven Pro"/>
              <a:buNone/>
              <a:tabLst/>
              <a:defRPr/>
            </a:pPr>
            <a:r>
              <a:rPr kumimoji="0" lang="en-US" sz="1400" b="0" i="0" u="none" strike="noStrike" kern="0" cap="none" spc="0" normalizeH="0" baseline="0" noProof="0" dirty="0">
                <a:ln>
                  <a:noFill/>
                </a:ln>
                <a:solidFill>
                  <a:srgbClr val="FFFFFF"/>
                </a:solidFill>
                <a:effectLst/>
                <a:uLnTx/>
                <a:uFillTx/>
                <a:latin typeface="Maven Pro"/>
                <a:sym typeface="Maven Pro"/>
              </a:rPr>
              <a:t>	</a:t>
            </a:r>
            <a:r>
              <a:rPr kumimoji="0" lang="en-US" sz="1800" b="0" i="0" u="none" strike="noStrike" kern="0" cap="none" spc="0" normalizeH="0" baseline="0" noProof="0" dirty="0">
                <a:ln>
                  <a:noFill/>
                </a:ln>
                <a:solidFill>
                  <a:srgbClr val="FFFFFF"/>
                </a:solidFill>
                <a:effectLst/>
                <a:uLnTx/>
                <a:uFillTx/>
                <a:latin typeface="Maven Pro"/>
                <a:sym typeface="Maven Pro"/>
              </a:rPr>
              <a:t>We choose a dataset that focus on several socioeconomic attributes that are hypothesized to affect the incidence and mortality rates of cancer in each country</a:t>
            </a:r>
            <a:endParaRPr kumimoji="0" lang="en-US" sz="1400" b="0" i="0" u="none" strike="noStrike" kern="0" cap="none" spc="0" normalizeH="0" baseline="0" noProof="0" dirty="0">
              <a:ln>
                <a:noFill/>
              </a:ln>
              <a:solidFill>
                <a:srgbClr val="FFFFFF"/>
              </a:solidFill>
              <a:effectLst/>
              <a:uLnTx/>
              <a:uFillTx/>
              <a:latin typeface="Maven Pro"/>
              <a:sym typeface="Maven Pro"/>
            </a:endParaRPr>
          </a:p>
        </p:txBody>
      </p:sp>
      <p:sp>
        <p:nvSpPr>
          <p:cNvPr id="63" name="TextBox 62">
            <a:extLst>
              <a:ext uri="{FF2B5EF4-FFF2-40B4-BE49-F238E27FC236}">
                <a16:creationId xmlns:a16="http://schemas.microsoft.com/office/drawing/2014/main" id="{FBE54992-D2CB-B5D2-BDFA-43E01BF94708}"/>
              </a:ext>
            </a:extLst>
          </p:cNvPr>
          <p:cNvSpPr txBox="1"/>
          <p:nvPr/>
        </p:nvSpPr>
        <p:spPr>
          <a:xfrm>
            <a:off x="698232" y="416714"/>
            <a:ext cx="5204222" cy="553998"/>
          </a:xfrm>
          <a:prstGeom prst="rect">
            <a:avLst/>
          </a:prstGeom>
          <a:noFill/>
        </p:spPr>
        <p:txBody>
          <a:bodyPr wrap="square">
            <a:spAutoFit/>
          </a:bodyPr>
          <a:lstStyle/>
          <a:p>
            <a:r>
              <a:rPr kumimoji="0" lang="en" sz="3000" b="0" i="0" u="none" strike="noStrike" kern="0" cap="none" spc="0" normalizeH="0" baseline="0" noProof="0" dirty="0">
                <a:ln>
                  <a:noFill/>
                </a:ln>
                <a:solidFill>
                  <a:srgbClr val="FFFFFF"/>
                </a:solidFill>
                <a:effectLst/>
                <a:uLnTx/>
                <a:uFillTx/>
                <a:latin typeface="Share Tech"/>
                <a:sym typeface="Share Tech"/>
              </a:rPr>
              <a:t>OUR DATASET</a:t>
            </a:r>
            <a:endParaRPr lang="en-US" dirty="0"/>
          </a:p>
        </p:txBody>
      </p:sp>
      <p:cxnSp>
        <p:nvCxnSpPr>
          <p:cNvPr id="65" name="Straight Connector 64">
            <a:extLst>
              <a:ext uri="{FF2B5EF4-FFF2-40B4-BE49-F238E27FC236}">
                <a16:creationId xmlns:a16="http://schemas.microsoft.com/office/drawing/2014/main" id="{D713FD17-8A0D-AA00-19A0-5632EAAD31D4}"/>
              </a:ext>
            </a:extLst>
          </p:cNvPr>
          <p:cNvCxnSpPr>
            <a:cxnSpLocks/>
          </p:cNvCxnSpPr>
          <p:nvPr/>
        </p:nvCxnSpPr>
        <p:spPr>
          <a:xfrm>
            <a:off x="793857" y="1067055"/>
            <a:ext cx="22717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E3F26DCC-93C1-7D1A-CA80-C498A5746C1A}"/>
              </a:ext>
            </a:extLst>
          </p:cNvPr>
          <p:cNvPicPr>
            <a:picLocks noChangeAspect="1"/>
          </p:cNvPicPr>
          <p:nvPr/>
        </p:nvPicPr>
        <p:blipFill>
          <a:blip r:embed="rId2"/>
          <a:stretch>
            <a:fillRect/>
          </a:stretch>
        </p:blipFill>
        <p:spPr>
          <a:xfrm rot="3414644">
            <a:off x="-1100006" y="4151790"/>
            <a:ext cx="1713313" cy="1713313"/>
          </a:xfrm>
          <a:prstGeom prst="rect">
            <a:avLst/>
          </a:prstGeom>
        </p:spPr>
      </p:pic>
    </p:spTree>
    <p:extLst>
      <p:ext uri="{BB962C8B-B14F-4D97-AF65-F5344CB8AC3E}">
        <p14:creationId xmlns:p14="http://schemas.microsoft.com/office/powerpoint/2010/main" val="1878552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3AE3F3C7-1EE7-D08E-8B2D-30AFD561FC16}"/>
              </a:ext>
            </a:extLst>
          </p:cNvPr>
          <p:cNvSpPr/>
          <p:nvPr/>
        </p:nvSpPr>
        <p:spPr>
          <a:xfrm>
            <a:off x="2805659" y="0"/>
            <a:ext cx="3412901" cy="5143500"/>
          </a:xfrm>
          <a:prstGeom prst="parallelogram">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Handling the outliers </a:t>
            </a:r>
            <a:endParaRPr lang="en-US" dirty="0">
              <a:solidFill>
                <a:schemeClr val="bg2"/>
              </a:solidFill>
              <a:latin typeface="Roboto" panose="02000000000000000000" pitchFamily="2" charset="0"/>
              <a:ea typeface="Roboto" panose="02000000000000000000" pitchFamily="2" charset="0"/>
            </a:endParaRPr>
          </a:p>
        </p:txBody>
      </p:sp>
      <p:sp>
        <p:nvSpPr>
          <p:cNvPr id="8" name="Parallelogram 7">
            <a:extLst>
              <a:ext uri="{FF2B5EF4-FFF2-40B4-BE49-F238E27FC236}">
                <a16:creationId xmlns:a16="http://schemas.microsoft.com/office/drawing/2014/main" id="{22869543-FC14-A56A-C651-8E3EB3549FB9}"/>
              </a:ext>
            </a:extLst>
          </p:cNvPr>
          <p:cNvSpPr/>
          <p:nvPr/>
        </p:nvSpPr>
        <p:spPr>
          <a:xfrm>
            <a:off x="2805659" y="0"/>
            <a:ext cx="3412901" cy="5143500"/>
          </a:xfrm>
          <a:prstGeom prst="parallelogram">
            <a:avLst/>
          </a:prstGeom>
          <a:solidFill>
            <a:srgbClr val="D4AD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Data Cleaning </a:t>
            </a:r>
            <a:endParaRPr lang="en-US" dirty="0">
              <a:solidFill>
                <a:schemeClr val="bg2"/>
              </a:solidFill>
              <a:latin typeface="Roboto" panose="02000000000000000000" pitchFamily="2" charset="0"/>
              <a:ea typeface="Roboto" panose="02000000000000000000" pitchFamily="2" charset="0"/>
            </a:endParaRPr>
          </a:p>
        </p:txBody>
      </p:sp>
      <p:sp>
        <p:nvSpPr>
          <p:cNvPr id="7" name="Parallelogram 6">
            <a:extLst>
              <a:ext uri="{FF2B5EF4-FFF2-40B4-BE49-F238E27FC236}">
                <a16:creationId xmlns:a16="http://schemas.microsoft.com/office/drawing/2014/main" id="{936F81A5-0D76-8FF5-425C-BE7CDB233370}"/>
              </a:ext>
            </a:extLst>
          </p:cNvPr>
          <p:cNvSpPr/>
          <p:nvPr/>
        </p:nvSpPr>
        <p:spPr>
          <a:xfrm>
            <a:off x="2710281" y="0"/>
            <a:ext cx="3603657" cy="5143500"/>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Exploring the dataset </a:t>
            </a:r>
            <a:endParaRPr lang="en-US" dirty="0">
              <a:solidFill>
                <a:schemeClr val="bg2"/>
              </a:solidFill>
              <a:latin typeface="Roboto" panose="02000000000000000000" pitchFamily="2" charset="0"/>
              <a:ea typeface="Roboto" panose="02000000000000000000" pitchFamily="2" charset="0"/>
            </a:endParaRPr>
          </a:p>
        </p:txBody>
      </p:sp>
      <p:sp>
        <p:nvSpPr>
          <p:cNvPr id="9" name="Parallelogram 8">
            <a:extLst>
              <a:ext uri="{FF2B5EF4-FFF2-40B4-BE49-F238E27FC236}">
                <a16:creationId xmlns:a16="http://schemas.microsoft.com/office/drawing/2014/main" id="{3094593E-4926-E44B-9490-2A60F3EAF335}"/>
              </a:ext>
            </a:extLst>
          </p:cNvPr>
          <p:cNvSpPr/>
          <p:nvPr/>
        </p:nvSpPr>
        <p:spPr>
          <a:xfrm>
            <a:off x="0" y="0"/>
            <a:ext cx="9144000" cy="5143500"/>
          </a:xfrm>
          <a:prstGeom prst="parallelogram">
            <a:avLst>
              <a:gd name="adj" fmla="val 0"/>
            </a:avLst>
          </a:prstGeom>
          <a:solidFill>
            <a:srgbClr val="0028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Roboto" panose="02000000000000000000" pitchFamily="2" charset="0"/>
                <a:ea typeface="Roboto" panose="02000000000000000000" pitchFamily="2" charset="0"/>
              </a:rPr>
              <a:t>Methods</a:t>
            </a:r>
            <a:endParaRPr lang="en-US" dirty="0">
              <a:solidFill>
                <a:schemeClr val="bg1"/>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7DF13871-0719-DFF4-D883-D74B16D14D9C}"/>
              </a:ext>
            </a:extLst>
          </p:cNvPr>
          <p:cNvPicPr>
            <a:picLocks noChangeAspect="1"/>
          </p:cNvPicPr>
          <p:nvPr/>
        </p:nvPicPr>
        <p:blipFill>
          <a:blip r:embed="rId2"/>
          <a:stretch>
            <a:fillRect/>
          </a:stretch>
        </p:blipFill>
        <p:spPr>
          <a:xfrm rot="3414644">
            <a:off x="-976437" y="4132472"/>
            <a:ext cx="1713313" cy="1713313"/>
          </a:xfrm>
          <a:prstGeom prst="rect">
            <a:avLst/>
          </a:prstGeom>
        </p:spPr>
      </p:pic>
      <p:pic>
        <p:nvPicPr>
          <p:cNvPr id="3" name="Picture 2">
            <a:extLst>
              <a:ext uri="{FF2B5EF4-FFF2-40B4-BE49-F238E27FC236}">
                <a16:creationId xmlns:a16="http://schemas.microsoft.com/office/drawing/2014/main" id="{C6819273-57AF-CEFD-DE30-8D8E56054282}"/>
              </a:ext>
            </a:extLst>
          </p:cNvPr>
          <p:cNvPicPr>
            <a:picLocks noChangeAspect="1"/>
          </p:cNvPicPr>
          <p:nvPr/>
        </p:nvPicPr>
        <p:blipFill>
          <a:blip r:embed="rId2"/>
          <a:stretch>
            <a:fillRect/>
          </a:stretch>
        </p:blipFill>
        <p:spPr>
          <a:xfrm rot="16356943">
            <a:off x="8557799" y="756062"/>
            <a:ext cx="1713313" cy="1713313"/>
          </a:xfrm>
          <a:prstGeom prst="rect">
            <a:avLst/>
          </a:prstGeom>
        </p:spPr>
      </p:pic>
    </p:spTree>
    <p:extLst>
      <p:ext uri="{BB962C8B-B14F-4D97-AF65-F5344CB8AC3E}">
        <p14:creationId xmlns:p14="http://schemas.microsoft.com/office/powerpoint/2010/main" val="3642856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3AE3F3C7-1EE7-D08E-8B2D-30AFD561FC16}"/>
              </a:ext>
            </a:extLst>
          </p:cNvPr>
          <p:cNvSpPr/>
          <p:nvPr/>
        </p:nvSpPr>
        <p:spPr>
          <a:xfrm>
            <a:off x="5940519" y="0"/>
            <a:ext cx="3412901" cy="5143500"/>
          </a:xfrm>
          <a:prstGeom prst="parallelogram">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Handling the outliers </a:t>
            </a:r>
            <a:endParaRPr lang="en-US" dirty="0">
              <a:solidFill>
                <a:schemeClr val="bg2"/>
              </a:solidFill>
              <a:latin typeface="Roboto" panose="02000000000000000000" pitchFamily="2" charset="0"/>
              <a:ea typeface="Roboto" panose="02000000000000000000" pitchFamily="2" charset="0"/>
            </a:endParaRPr>
          </a:p>
        </p:txBody>
      </p:sp>
      <p:sp>
        <p:nvSpPr>
          <p:cNvPr id="8" name="Parallelogram 7">
            <a:extLst>
              <a:ext uri="{FF2B5EF4-FFF2-40B4-BE49-F238E27FC236}">
                <a16:creationId xmlns:a16="http://schemas.microsoft.com/office/drawing/2014/main" id="{22869543-FC14-A56A-C651-8E3EB3549FB9}"/>
              </a:ext>
            </a:extLst>
          </p:cNvPr>
          <p:cNvSpPr/>
          <p:nvPr/>
        </p:nvSpPr>
        <p:spPr>
          <a:xfrm>
            <a:off x="3759017" y="0"/>
            <a:ext cx="3412901" cy="5143500"/>
          </a:xfrm>
          <a:prstGeom prst="parallelogram">
            <a:avLst/>
          </a:prstGeom>
          <a:solidFill>
            <a:srgbClr val="D4AD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Data Cleaning </a:t>
            </a:r>
            <a:endParaRPr lang="en-US" dirty="0">
              <a:solidFill>
                <a:schemeClr val="bg2"/>
              </a:solidFill>
              <a:latin typeface="Roboto" panose="02000000000000000000" pitchFamily="2" charset="0"/>
              <a:ea typeface="Roboto" panose="02000000000000000000" pitchFamily="2" charset="0"/>
            </a:endParaRPr>
          </a:p>
        </p:txBody>
      </p:sp>
      <p:sp>
        <p:nvSpPr>
          <p:cNvPr id="7" name="Parallelogram 6">
            <a:extLst>
              <a:ext uri="{FF2B5EF4-FFF2-40B4-BE49-F238E27FC236}">
                <a16:creationId xmlns:a16="http://schemas.microsoft.com/office/drawing/2014/main" id="{936F81A5-0D76-8FF5-425C-BE7CDB233370}"/>
              </a:ext>
            </a:extLst>
          </p:cNvPr>
          <p:cNvSpPr/>
          <p:nvPr/>
        </p:nvSpPr>
        <p:spPr>
          <a:xfrm>
            <a:off x="1352203" y="0"/>
            <a:ext cx="3603657" cy="5143500"/>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Exploring the dataset </a:t>
            </a:r>
            <a:endParaRPr lang="en-US" dirty="0">
              <a:solidFill>
                <a:schemeClr val="bg2"/>
              </a:solidFill>
              <a:latin typeface="Roboto" panose="02000000000000000000" pitchFamily="2" charset="0"/>
              <a:ea typeface="Roboto" panose="02000000000000000000" pitchFamily="2" charset="0"/>
            </a:endParaRPr>
          </a:p>
        </p:txBody>
      </p:sp>
      <p:sp>
        <p:nvSpPr>
          <p:cNvPr id="9" name="Parallelogram 8">
            <a:extLst>
              <a:ext uri="{FF2B5EF4-FFF2-40B4-BE49-F238E27FC236}">
                <a16:creationId xmlns:a16="http://schemas.microsoft.com/office/drawing/2014/main" id="{3094593E-4926-E44B-9490-2A60F3EAF335}"/>
              </a:ext>
            </a:extLst>
          </p:cNvPr>
          <p:cNvSpPr/>
          <p:nvPr/>
        </p:nvSpPr>
        <p:spPr>
          <a:xfrm>
            <a:off x="-329202" y="0"/>
            <a:ext cx="2727935" cy="5143500"/>
          </a:xfrm>
          <a:prstGeom prst="parallelogram">
            <a:avLst/>
          </a:prstGeom>
          <a:solidFill>
            <a:srgbClr val="0028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Roboto" panose="02000000000000000000" pitchFamily="2" charset="0"/>
                <a:ea typeface="Roboto" panose="02000000000000000000" pitchFamily="2" charset="0"/>
              </a:rPr>
              <a:t>Methods</a:t>
            </a:r>
            <a:endParaRPr lang="en-US" dirty="0">
              <a:solidFill>
                <a:schemeClr val="bg1"/>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7DF13871-0719-DFF4-D883-D74B16D14D9C}"/>
              </a:ext>
            </a:extLst>
          </p:cNvPr>
          <p:cNvPicPr>
            <a:picLocks noChangeAspect="1"/>
          </p:cNvPicPr>
          <p:nvPr/>
        </p:nvPicPr>
        <p:blipFill>
          <a:blip r:embed="rId2"/>
          <a:stretch>
            <a:fillRect/>
          </a:stretch>
        </p:blipFill>
        <p:spPr>
          <a:xfrm rot="3414644">
            <a:off x="-1007303" y="5757142"/>
            <a:ext cx="1713313" cy="1713313"/>
          </a:xfrm>
          <a:prstGeom prst="rect">
            <a:avLst/>
          </a:prstGeom>
        </p:spPr>
      </p:pic>
      <p:pic>
        <p:nvPicPr>
          <p:cNvPr id="3" name="Picture 2">
            <a:extLst>
              <a:ext uri="{FF2B5EF4-FFF2-40B4-BE49-F238E27FC236}">
                <a16:creationId xmlns:a16="http://schemas.microsoft.com/office/drawing/2014/main" id="{C6819273-57AF-CEFD-DE30-8D8E56054282}"/>
              </a:ext>
            </a:extLst>
          </p:cNvPr>
          <p:cNvPicPr>
            <a:picLocks noChangeAspect="1"/>
          </p:cNvPicPr>
          <p:nvPr/>
        </p:nvPicPr>
        <p:blipFill>
          <a:blip r:embed="rId2"/>
          <a:stretch>
            <a:fillRect/>
          </a:stretch>
        </p:blipFill>
        <p:spPr>
          <a:xfrm rot="16356943">
            <a:off x="8667269" y="-2317909"/>
            <a:ext cx="1713313" cy="1713313"/>
          </a:xfrm>
          <a:prstGeom prst="rect">
            <a:avLst/>
          </a:prstGeom>
        </p:spPr>
      </p:pic>
    </p:spTree>
    <p:extLst>
      <p:ext uri="{BB962C8B-B14F-4D97-AF65-F5344CB8AC3E}">
        <p14:creationId xmlns:p14="http://schemas.microsoft.com/office/powerpoint/2010/main" val="355726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3AE3F3C7-1EE7-D08E-8B2D-30AFD561FC16}"/>
              </a:ext>
            </a:extLst>
          </p:cNvPr>
          <p:cNvSpPr/>
          <p:nvPr/>
        </p:nvSpPr>
        <p:spPr>
          <a:xfrm>
            <a:off x="2805659" y="0"/>
            <a:ext cx="3412901" cy="5143500"/>
          </a:xfrm>
          <a:prstGeom prst="parallelogram">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Linear Regression  </a:t>
            </a:r>
            <a:endParaRPr lang="en-US" dirty="0">
              <a:solidFill>
                <a:schemeClr val="bg2"/>
              </a:solidFill>
              <a:latin typeface="Roboto" panose="02000000000000000000" pitchFamily="2" charset="0"/>
              <a:ea typeface="Roboto" panose="02000000000000000000" pitchFamily="2" charset="0"/>
            </a:endParaRPr>
          </a:p>
        </p:txBody>
      </p:sp>
      <p:sp>
        <p:nvSpPr>
          <p:cNvPr id="8" name="Parallelogram 7">
            <a:extLst>
              <a:ext uri="{FF2B5EF4-FFF2-40B4-BE49-F238E27FC236}">
                <a16:creationId xmlns:a16="http://schemas.microsoft.com/office/drawing/2014/main" id="{22869543-FC14-A56A-C651-8E3EB3549FB9}"/>
              </a:ext>
            </a:extLst>
          </p:cNvPr>
          <p:cNvSpPr/>
          <p:nvPr/>
        </p:nvSpPr>
        <p:spPr>
          <a:xfrm>
            <a:off x="2805659" y="0"/>
            <a:ext cx="3412901" cy="5143500"/>
          </a:xfrm>
          <a:prstGeom prst="parallelogram">
            <a:avLst/>
          </a:prstGeom>
          <a:solidFill>
            <a:srgbClr val="D4AD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Standardization</a:t>
            </a:r>
            <a:endParaRPr lang="en-US" dirty="0">
              <a:solidFill>
                <a:schemeClr val="bg2"/>
              </a:solidFill>
              <a:latin typeface="Roboto" panose="02000000000000000000" pitchFamily="2" charset="0"/>
              <a:ea typeface="Roboto" panose="02000000000000000000" pitchFamily="2" charset="0"/>
            </a:endParaRPr>
          </a:p>
        </p:txBody>
      </p:sp>
      <p:sp>
        <p:nvSpPr>
          <p:cNvPr id="7" name="Parallelogram 6">
            <a:extLst>
              <a:ext uri="{FF2B5EF4-FFF2-40B4-BE49-F238E27FC236}">
                <a16:creationId xmlns:a16="http://schemas.microsoft.com/office/drawing/2014/main" id="{936F81A5-0D76-8FF5-425C-BE7CDB233370}"/>
              </a:ext>
            </a:extLst>
          </p:cNvPr>
          <p:cNvSpPr/>
          <p:nvPr/>
        </p:nvSpPr>
        <p:spPr>
          <a:xfrm>
            <a:off x="2710281" y="0"/>
            <a:ext cx="3603657" cy="5143500"/>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Correlation Coefficient</a:t>
            </a:r>
            <a:endParaRPr lang="en-US" dirty="0">
              <a:solidFill>
                <a:schemeClr val="bg2"/>
              </a:solidFill>
              <a:latin typeface="Roboto" panose="02000000000000000000" pitchFamily="2" charset="0"/>
              <a:ea typeface="Roboto" panose="02000000000000000000" pitchFamily="2" charset="0"/>
            </a:endParaRPr>
          </a:p>
        </p:txBody>
      </p:sp>
      <p:sp>
        <p:nvSpPr>
          <p:cNvPr id="9" name="Parallelogram 8">
            <a:extLst>
              <a:ext uri="{FF2B5EF4-FFF2-40B4-BE49-F238E27FC236}">
                <a16:creationId xmlns:a16="http://schemas.microsoft.com/office/drawing/2014/main" id="{3094593E-4926-E44B-9490-2A60F3EAF335}"/>
              </a:ext>
            </a:extLst>
          </p:cNvPr>
          <p:cNvSpPr/>
          <p:nvPr/>
        </p:nvSpPr>
        <p:spPr>
          <a:xfrm>
            <a:off x="0" y="0"/>
            <a:ext cx="9144000" cy="5143500"/>
          </a:xfrm>
          <a:prstGeom prst="parallelogram">
            <a:avLst>
              <a:gd name="adj" fmla="val 704"/>
            </a:avLst>
          </a:prstGeom>
          <a:solidFill>
            <a:srgbClr val="0028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Roboto" panose="02000000000000000000" pitchFamily="2" charset="0"/>
                <a:ea typeface="Roboto" panose="02000000000000000000" pitchFamily="2" charset="0"/>
              </a:rPr>
              <a:t>Methods</a:t>
            </a:r>
            <a:endParaRPr lang="en-US" dirty="0">
              <a:solidFill>
                <a:schemeClr val="bg1"/>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7DF13871-0719-DFF4-D883-D74B16D14D9C}"/>
              </a:ext>
            </a:extLst>
          </p:cNvPr>
          <p:cNvPicPr>
            <a:picLocks noChangeAspect="1"/>
          </p:cNvPicPr>
          <p:nvPr/>
        </p:nvPicPr>
        <p:blipFill>
          <a:blip r:embed="rId2"/>
          <a:stretch>
            <a:fillRect/>
          </a:stretch>
        </p:blipFill>
        <p:spPr>
          <a:xfrm rot="3414644">
            <a:off x="-1007303" y="3794701"/>
            <a:ext cx="1713313" cy="1713313"/>
          </a:xfrm>
          <a:prstGeom prst="rect">
            <a:avLst/>
          </a:prstGeom>
        </p:spPr>
      </p:pic>
      <p:pic>
        <p:nvPicPr>
          <p:cNvPr id="3" name="Picture 2">
            <a:extLst>
              <a:ext uri="{FF2B5EF4-FFF2-40B4-BE49-F238E27FC236}">
                <a16:creationId xmlns:a16="http://schemas.microsoft.com/office/drawing/2014/main" id="{C6819273-57AF-CEFD-DE30-8D8E56054282}"/>
              </a:ext>
            </a:extLst>
          </p:cNvPr>
          <p:cNvPicPr>
            <a:picLocks noChangeAspect="1"/>
          </p:cNvPicPr>
          <p:nvPr/>
        </p:nvPicPr>
        <p:blipFill>
          <a:blip r:embed="rId2"/>
          <a:stretch>
            <a:fillRect/>
          </a:stretch>
        </p:blipFill>
        <p:spPr>
          <a:xfrm rot="16356943">
            <a:off x="8667267" y="386604"/>
            <a:ext cx="1713313" cy="1713313"/>
          </a:xfrm>
          <a:prstGeom prst="rect">
            <a:avLst/>
          </a:prstGeom>
        </p:spPr>
      </p:pic>
    </p:spTree>
    <p:extLst>
      <p:ext uri="{BB962C8B-B14F-4D97-AF65-F5344CB8AC3E}">
        <p14:creationId xmlns:p14="http://schemas.microsoft.com/office/powerpoint/2010/main" val="485852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3AE3F3C7-1EE7-D08E-8B2D-30AFD561FC16}"/>
              </a:ext>
            </a:extLst>
          </p:cNvPr>
          <p:cNvSpPr/>
          <p:nvPr/>
        </p:nvSpPr>
        <p:spPr>
          <a:xfrm>
            <a:off x="5940519" y="0"/>
            <a:ext cx="3412901" cy="5143500"/>
          </a:xfrm>
          <a:prstGeom prst="parallelogram">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Linear Regression  </a:t>
            </a:r>
            <a:endParaRPr lang="en-US" dirty="0">
              <a:solidFill>
                <a:schemeClr val="bg2"/>
              </a:solidFill>
              <a:latin typeface="Roboto" panose="02000000000000000000" pitchFamily="2" charset="0"/>
              <a:ea typeface="Roboto" panose="02000000000000000000" pitchFamily="2" charset="0"/>
            </a:endParaRPr>
          </a:p>
        </p:txBody>
      </p:sp>
      <p:sp>
        <p:nvSpPr>
          <p:cNvPr id="8" name="Parallelogram 7">
            <a:extLst>
              <a:ext uri="{FF2B5EF4-FFF2-40B4-BE49-F238E27FC236}">
                <a16:creationId xmlns:a16="http://schemas.microsoft.com/office/drawing/2014/main" id="{22869543-FC14-A56A-C651-8E3EB3549FB9}"/>
              </a:ext>
            </a:extLst>
          </p:cNvPr>
          <p:cNvSpPr/>
          <p:nvPr/>
        </p:nvSpPr>
        <p:spPr>
          <a:xfrm>
            <a:off x="3759017" y="0"/>
            <a:ext cx="3412901" cy="5143500"/>
          </a:xfrm>
          <a:prstGeom prst="parallelogram">
            <a:avLst/>
          </a:prstGeom>
          <a:solidFill>
            <a:srgbClr val="D4AD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Standardization</a:t>
            </a:r>
            <a:endParaRPr lang="en-US" dirty="0">
              <a:solidFill>
                <a:schemeClr val="bg2"/>
              </a:solidFill>
              <a:latin typeface="Roboto" panose="02000000000000000000" pitchFamily="2" charset="0"/>
              <a:ea typeface="Roboto" panose="02000000000000000000" pitchFamily="2" charset="0"/>
            </a:endParaRPr>
          </a:p>
        </p:txBody>
      </p:sp>
      <p:sp>
        <p:nvSpPr>
          <p:cNvPr id="7" name="Parallelogram 6">
            <a:extLst>
              <a:ext uri="{FF2B5EF4-FFF2-40B4-BE49-F238E27FC236}">
                <a16:creationId xmlns:a16="http://schemas.microsoft.com/office/drawing/2014/main" id="{936F81A5-0D76-8FF5-425C-BE7CDB233370}"/>
              </a:ext>
            </a:extLst>
          </p:cNvPr>
          <p:cNvSpPr/>
          <p:nvPr/>
        </p:nvSpPr>
        <p:spPr>
          <a:xfrm>
            <a:off x="1352203" y="0"/>
            <a:ext cx="3603657" cy="5143500"/>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Correlation Coefficient</a:t>
            </a:r>
            <a:endParaRPr lang="en-US" dirty="0">
              <a:solidFill>
                <a:schemeClr val="bg2"/>
              </a:solidFill>
              <a:latin typeface="Roboto" panose="02000000000000000000" pitchFamily="2" charset="0"/>
              <a:ea typeface="Roboto" panose="02000000000000000000" pitchFamily="2" charset="0"/>
            </a:endParaRPr>
          </a:p>
        </p:txBody>
      </p:sp>
      <p:sp>
        <p:nvSpPr>
          <p:cNvPr id="9" name="Parallelogram 8">
            <a:extLst>
              <a:ext uri="{FF2B5EF4-FFF2-40B4-BE49-F238E27FC236}">
                <a16:creationId xmlns:a16="http://schemas.microsoft.com/office/drawing/2014/main" id="{3094593E-4926-E44B-9490-2A60F3EAF335}"/>
              </a:ext>
            </a:extLst>
          </p:cNvPr>
          <p:cNvSpPr/>
          <p:nvPr/>
        </p:nvSpPr>
        <p:spPr>
          <a:xfrm>
            <a:off x="-329201" y="0"/>
            <a:ext cx="2942862" cy="5143500"/>
          </a:xfrm>
          <a:prstGeom prst="parallelogram">
            <a:avLst/>
          </a:prstGeom>
          <a:solidFill>
            <a:srgbClr val="0028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Roboto" panose="02000000000000000000" pitchFamily="2" charset="0"/>
                <a:ea typeface="Roboto" panose="02000000000000000000" pitchFamily="2" charset="0"/>
              </a:rPr>
              <a:t>Methods</a:t>
            </a:r>
            <a:endParaRPr lang="en-US" dirty="0">
              <a:solidFill>
                <a:schemeClr val="bg1"/>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7DF13871-0719-DFF4-D883-D74B16D14D9C}"/>
              </a:ext>
            </a:extLst>
          </p:cNvPr>
          <p:cNvPicPr>
            <a:picLocks noChangeAspect="1"/>
          </p:cNvPicPr>
          <p:nvPr/>
        </p:nvPicPr>
        <p:blipFill>
          <a:blip r:embed="rId2"/>
          <a:stretch>
            <a:fillRect/>
          </a:stretch>
        </p:blipFill>
        <p:spPr>
          <a:xfrm rot="3414644">
            <a:off x="-1007303" y="5760660"/>
            <a:ext cx="1713313" cy="1713313"/>
          </a:xfrm>
          <a:prstGeom prst="rect">
            <a:avLst/>
          </a:prstGeom>
        </p:spPr>
      </p:pic>
      <p:pic>
        <p:nvPicPr>
          <p:cNvPr id="3" name="Picture 2">
            <a:extLst>
              <a:ext uri="{FF2B5EF4-FFF2-40B4-BE49-F238E27FC236}">
                <a16:creationId xmlns:a16="http://schemas.microsoft.com/office/drawing/2014/main" id="{C6819273-57AF-CEFD-DE30-8D8E56054282}"/>
              </a:ext>
            </a:extLst>
          </p:cNvPr>
          <p:cNvPicPr>
            <a:picLocks noChangeAspect="1"/>
          </p:cNvPicPr>
          <p:nvPr/>
        </p:nvPicPr>
        <p:blipFill>
          <a:blip r:embed="rId2"/>
          <a:stretch>
            <a:fillRect/>
          </a:stretch>
        </p:blipFill>
        <p:spPr>
          <a:xfrm rot="16356943">
            <a:off x="8667268" y="-2783317"/>
            <a:ext cx="1713313" cy="1713313"/>
          </a:xfrm>
          <a:prstGeom prst="rect">
            <a:avLst/>
          </a:prstGeom>
        </p:spPr>
      </p:pic>
    </p:spTree>
    <p:extLst>
      <p:ext uri="{BB962C8B-B14F-4D97-AF65-F5344CB8AC3E}">
        <p14:creationId xmlns:p14="http://schemas.microsoft.com/office/powerpoint/2010/main" val="40281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3AE3F3C7-1EE7-D08E-8B2D-30AFD561FC16}"/>
              </a:ext>
            </a:extLst>
          </p:cNvPr>
          <p:cNvSpPr/>
          <p:nvPr/>
        </p:nvSpPr>
        <p:spPr>
          <a:xfrm>
            <a:off x="2955789" y="0"/>
            <a:ext cx="3112640" cy="5143500"/>
          </a:xfrm>
          <a:prstGeom prst="parallelogram">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i="1" u="none" strike="noStrike" baseline="0" dirty="0">
              <a:solidFill>
                <a:schemeClr val="bg2"/>
              </a:solidFill>
              <a:latin typeface="Roboto" panose="02000000000000000000" pitchFamily="2" charset="0"/>
              <a:ea typeface="Roboto" panose="02000000000000000000" pitchFamily="2" charset="0"/>
            </a:endParaRPr>
          </a:p>
          <a:p>
            <a:pPr algn="ctr"/>
            <a:r>
              <a:rPr lang="en-US" sz="1800" b="1" i="1" u="none" strike="noStrike" baseline="0" dirty="0">
                <a:solidFill>
                  <a:schemeClr val="bg2"/>
                </a:solidFill>
                <a:latin typeface="Roboto" panose="02000000000000000000" pitchFamily="2" charset="0"/>
                <a:ea typeface="Roboto" panose="02000000000000000000" pitchFamily="2" charset="0"/>
              </a:rPr>
              <a:t>Assessing the multivariable regression</a:t>
            </a:r>
            <a:endParaRPr lang="en-US" dirty="0">
              <a:solidFill>
                <a:schemeClr val="bg2"/>
              </a:solidFill>
              <a:latin typeface="Roboto" panose="02000000000000000000" pitchFamily="2" charset="0"/>
              <a:ea typeface="Roboto" panose="02000000000000000000" pitchFamily="2" charset="0"/>
            </a:endParaRPr>
          </a:p>
        </p:txBody>
      </p:sp>
      <p:sp>
        <p:nvSpPr>
          <p:cNvPr id="8" name="Parallelogram 7">
            <a:extLst>
              <a:ext uri="{FF2B5EF4-FFF2-40B4-BE49-F238E27FC236}">
                <a16:creationId xmlns:a16="http://schemas.microsoft.com/office/drawing/2014/main" id="{22869543-FC14-A56A-C651-8E3EB3549FB9}"/>
              </a:ext>
            </a:extLst>
          </p:cNvPr>
          <p:cNvSpPr/>
          <p:nvPr/>
        </p:nvSpPr>
        <p:spPr>
          <a:xfrm>
            <a:off x="2805659" y="0"/>
            <a:ext cx="3412901" cy="5143500"/>
          </a:xfrm>
          <a:prstGeom prst="parallelogram">
            <a:avLst/>
          </a:prstGeom>
          <a:solidFill>
            <a:srgbClr val="D4AD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 Hypothesis Testing</a:t>
            </a:r>
            <a:endParaRPr lang="en-US" dirty="0">
              <a:solidFill>
                <a:schemeClr val="bg2"/>
              </a:solidFill>
              <a:latin typeface="Roboto" panose="02000000000000000000" pitchFamily="2" charset="0"/>
              <a:ea typeface="Roboto" panose="02000000000000000000" pitchFamily="2" charset="0"/>
            </a:endParaRPr>
          </a:p>
        </p:txBody>
      </p:sp>
      <p:sp>
        <p:nvSpPr>
          <p:cNvPr id="7" name="Parallelogram 6">
            <a:extLst>
              <a:ext uri="{FF2B5EF4-FFF2-40B4-BE49-F238E27FC236}">
                <a16:creationId xmlns:a16="http://schemas.microsoft.com/office/drawing/2014/main" id="{936F81A5-0D76-8FF5-425C-BE7CDB233370}"/>
              </a:ext>
            </a:extLst>
          </p:cNvPr>
          <p:cNvSpPr/>
          <p:nvPr/>
        </p:nvSpPr>
        <p:spPr>
          <a:xfrm>
            <a:off x="2710281" y="0"/>
            <a:ext cx="3603657" cy="5143500"/>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1" u="none" strike="noStrike" baseline="0" dirty="0">
                <a:solidFill>
                  <a:schemeClr val="bg2"/>
                </a:solidFill>
                <a:latin typeface="Roboto" panose="02000000000000000000" pitchFamily="2" charset="0"/>
                <a:ea typeface="Roboto" panose="02000000000000000000" pitchFamily="2" charset="0"/>
              </a:rPr>
              <a:t>Multivariable Regression</a:t>
            </a:r>
            <a:endParaRPr lang="en-US" dirty="0">
              <a:solidFill>
                <a:schemeClr val="bg2"/>
              </a:solidFill>
              <a:latin typeface="Roboto" panose="02000000000000000000" pitchFamily="2" charset="0"/>
              <a:ea typeface="Roboto" panose="02000000000000000000" pitchFamily="2" charset="0"/>
            </a:endParaRPr>
          </a:p>
        </p:txBody>
      </p:sp>
      <p:sp>
        <p:nvSpPr>
          <p:cNvPr id="9" name="Parallelogram 8">
            <a:extLst>
              <a:ext uri="{FF2B5EF4-FFF2-40B4-BE49-F238E27FC236}">
                <a16:creationId xmlns:a16="http://schemas.microsoft.com/office/drawing/2014/main" id="{3094593E-4926-E44B-9490-2A60F3EAF335}"/>
              </a:ext>
            </a:extLst>
          </p:cNvPr>
          <p:cNvSpPr/>
          <p:nvPr/>
        </p:nvSpPr>
        <p:spPr>
          <a:xfrm>
            <a:off x="0" y="0"/>
            <a:ext cx="9144000" cy="5143500"/>
          </a:xfrm>
          <a:prstGeom prst="parallelogram">
            <a:avLst>
              <a:gd name="adj" fmla="val 0"/>
            </a:avLst>
          </a:prstGeom>
          <a:solidFill>
            <a:srgbClr val="0028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Roboto" panose="02000000000000000000" pitchFamily="2" charset="0"/>
                <a:ea typeface="Roboto" panose="02000000000000000000" pitchFamily="2" charset="0"/>
              </a:rPr>
              <a:t>Methods</a:t>
            </a:r>
            <a:endParaRPr lang="en-US" dirty="0">
              <a:solidFill>
                <a:schemeClr val="bg1"/>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7DF13871-0719-DFF4-D883-D74B16D14D9C}"/>
              </a:ext>
            </a:extLst>
          </p:cNvPr>
          <p:cNvPicPr>
            <a:picLocks noChangeAspect="1"/>
          </p:cNvPicPr>
          <p:nvPr/>
        </p:nvPicPr>
        <p:blipFill>
          <a:blip r:embed="rId2"/>
          <a:stretch>
            <a:fillRect/>
          </a:stretch>
        </p:blipFill>
        <p:spPr>
          <a:xfrm rot="3414644">
            <a:off x="-1007303" y="3962340"/>
            <a:ext cx="1713313" cy="1713313"/>
          </a:xfrm>
          <a:prstGeom prst="rect">
            <a:avLst/>
          </a:prstGeom>
        </p:spPr>
      </p:pic>
      <p:pic>
        <p:nvPicPr>
          <p:cNvPr id="3" name="Picture 2">
            <a:extLst>
              <a:ext uri="{FF2B5EF4-FFF2-40B4-BE49-F238E27FC236}">
                <a16:creationId xmlns:a16="http://schemas.microsoft.com/office/drawing/2014/main" id="{C6819273-57AF-CEFD-DE30-8D8E56054282}"/>
              </a:ext>
            </a:extLst>
          </p:cNvPr>
          <p:cNvPicPr>
            <a:picLocks noChangeAspect="1"/>
          </p:cNvPicPr>
          <p:nvPr/>
        </p:nvPicPr>
        <p:blipFill>
          <a:blip r:embed="rId2"/>
          <a:stretch>
            <a:fillRect/>
          </a:stretch>
        </p:blipFill>
        <p:spPr>
          <a:xfrm rot="16356943">
            <a:off x="8667267" y="38204"/>
            <a:ext cx="1713313" cy="1713313"/>
          </a:xfrm>
          <a:prstGeom prst="rect">
            <a:avLst/>
          </a:prstGeom>
        </p:spPr>
      </p:pic>
    </p:spTree>
    <p:extLst>
      <p:ext uri="{BB962C8B-B14F-4D97-AF65-F5344CB8AC3E}">
        <p14:creationId xmlns:p14="http://schemas.microsoft.com/office/powerpoint/2010/main" val="345148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1154</TotalTime>
  <Words>1248</Words>
  <Application>Microsoft Office PowerPoint</Application>
  <PresentationFormat>On-screen Show (16:9)</PresentationFormat>
  <Paragraphs>129</Paragraphs>
  <Slides>25</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Roboto Medium</vt:lpstr>
      <vt:lpstr>Roboto</vt:lpstr>
      <vt:lpstr>Proxima Nova</vt:lpstr>
      <vt:lpstr>Maven Pro</vt:lpstr>
      <vt:lpstr>Times New Roman</vt:lpstr>
      <vt:lpstr>Share Tech</vt:lpstr>
      <vt:lpstr>Proxima Nova Semibold</vt:lpstr>
      <vt:lpstr>Arial</vt:lpstr>
      <vt:lpstr>Cambria Math</vt:lpstr>
      <vt:lpstr>Calibri</vt:lpstr>
      <vt:lpstr>Data Science Consulting by Slidesgo</vt:lpstr>
      <vt:lpstr>Slidesgo Final Pages</vt:lpstr>
      <vt:lpstr>Socioeconomics and Cancer Mortality Rates in US Counties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Exploring the dataset</vt:lpstr>
      <vt:lpstr>PowerPoint Presentation</vt:lpstr>
      <vt:lpstr>Data Cleaning</vt:lpstr>
      <vt:lpstr>Handling the outliers:</vt:lpstr>
      <vt:lpstr>PowerPoint Presentation</vt:lpstr>
      <vt:lpstr>Standardization</vt:lpstr>
      <vt:lpstr>PowerPoint Presentation</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CONSULTING</dc:title>
  <dc:creator>Ahmed</dc:creator>
  <cp:lastModifiedBy>محمد ابراهيم اسماعيل عبدالجواد</cp:lastModifiedBy>
  <cp:revision>6</cp:revision>
  <dcterms:modified xsi:type="dcterms:W3CDTF">2023-06-25T08:26:52Z</dcterms:modified>
</cp:coreProperties>
</file>